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4"/>
  </p:notesMasterIdLst>
  <p:handoutMasterIdLst>
    <p:handoutMasterId r:id="rId25"/>
  </p:handoutMasterIdLst>
  <p:sldIdLst>
    <p:sldId id="263" r:id="rId3"/>
    <p:sldId id="290" r:id="rId4"/>
    <p:sldId id="285" r:id="rId5"/>
    <p:sldId id="300" r:id="rId6"/>
    <p:sldId id="286" r:id="rId7"/>
    <p:sldId id="297" r:id="rId8"/>
    <p:sldId id="293" r:id="rId9"/>
    <p:sldId id="272" r:id="rId10"/>
    <p:sldId id="273" r:id="rId11"/>
    <p:sldId id="274" r:id="rId12"/>
    <p:sldId id="264" r:id="rId13"/>
    <p:sldId id="265" r:id="rId14"/>
    <p:sldId id="291" r:id="rId15"/>
    <p:sldId id="275" r:id="rId16"/>
    <p:sldId id="292" r:id="rId17"/>
    <p:sldId id="269" r:id="rId18"/>
    <p:sldId id="299" r:id="rId19"/>
    <p:sldId id="270" r:id="rId20"/>
    <p:sldId id="301" r:id="rId21"/>
    <p:sldId id="298" r:id="rId22"/>
    <p:sldId id="288" r:id="rId23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69838" autoAdjust="0"/>
  </p:normalViewPr>
  <p:slideViewPr>
    <p:cSldViewPr>
      <p:cViewPr varScale="1">
        <p:scale>
          <a:sx n="52" d="100"/>
          <a:sy n="52" d="100"/>
        </p:scale>
        <p:origin x="128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295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DDDA1-D9B8-4B97-B27A-9164A1750933}" type="datetimeFigureOut">
              <a:rPr lang="fr-FR" smtClean="0"/>
              <a:t>15/03/2022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BD8A41-1EED-4595-B2EF-60FA7C7F14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13403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8D03FF-979D-4162-88CB-1B4544D16764}" type="datetimeFigureOut">
              <a:rPr lang="fr-FR" smtClean="0"/>
              <a:t>15/03/2022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E3353C-8F02-41AF-8FEF-DC649701F50A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14859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Ville de 9000 habitants</a:t>
            </a:r>
          </a:p>
          <a:p>
            <a:r>
              <a:rPr lang="fr-FR" dirty="0" smtClean="0"/>
              <a:t>Mer et campagne</a:t>
            </a:r>
          </a:p>
          <a:p>
            <a:r>
              <a:rPr lang="fr-FR" dirty="0" smtClean="0"/>
              <a:t>Touche une plus grande ville, </a:t>
            </a:r>
            <a:r>
              <a:rPr lang="fr-FR" dirty="0" smtClean="0"/>
              <a:t>Vannes</a:t>
            </a:r>
          </a:p>
          <a:p>
            <a:r>
              <a:rPr lang="fr-FR" dirty="0" smtClean="0"/>
              <a:t>Fort tissu associatif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1500 lecteurs actifs</a:t>
            </a:r>
          </a:p>
          <a:p>
            <a:r>
              <a:rPr lang="fr-FR" dirty="0" smtClean="0"/>
              <a:t>5</a:t>
            </a:r>
            <a:r>
              <a:rPr lang="fr-FR" baseline="0" dirty="0" smtClean="0"/>
              <a:t> ETP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3353C-8F02-41AF-8FEF-DC649701F50A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727453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3353C-8F02-41AF-8FEF-DC649701F50A}" type="slidenum">
              <a:rPr lang="fr-FR" smtClean="0"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221071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3353C-8F02-41AF-8FEF-DC649701F50A}" type="slidenum">
              <a:rPr lang="fr-FR" smtClean="0"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952104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3353C-8F02-41AF-8FEF-DC649701F50A}" type="slidenum">
              <a:rPr lang="fr-FR" smtClean="0"/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720166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Surtout depuis la mise en place d’une</a:t>
            </a:r>
            <a:r>
              <a:rPr lang="fr-FR" baseline="0" dirty="0" smtClean="0"/>
              <a:t> plateforme numérique Steeple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3353C-8F02-41AF-8FEF-DC649701F50A}" type="slidenum">
              <a:rPr lang="fr-FR" smtClean="0"/>
              <a:t>14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665812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Pour revenir sur les échanges qui ont déjà eu lieu, en prévoir de nouveaux, favoriser la réciprocité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3353C-8F02-41AF-8FEF-DC649701F50A}" type="slidenum">
              <a:rPr lang="fr-FR" smtClean="0"/>
              <a:t>15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974536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Participer au maillage du </a:t>
            </a:r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territoire</a:t>
            </a:r>
            <a:r>
              <a:rPr lang="fr-FR" dirty="0" smtClean="0"/>
              <a:t> (D’autres </a:t>
            </a:r>
            <a:r>
              <a:rPr lang="fr-FR" dirty="0" err="1" smtClean="0"/>
              <a:t>Repair</a:t>
            </a:r>
            <a:r>
              <a:rPr lang="fr-FR" baseline="0" dirty="0" smtClean="0"/>
              <a:t> Café, </a:t>
            </a:r>
            <a:r>
              <a:rPr lang="fr-FR" dirty="0" smtClean="0"/>
              <a:t>St </a:t>
            </a:r>
            <a:r>
              <a:rPr lang="fr-FR" dirty="0" err="1" smtClean="0"/>
              <a:t>Nolff</a:t>
            </a:r>
            <a:r>
              <a:rPr lang="fr-FR" dirty="0" smtClean="0"/>
              <a:t>, Locminé, Leroy Merlin, GMVA…)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3353C-8F02-41AF-8FEF-DC649701F50A}" type="slidenum">
              <a:rPr lang="fr-FR" smtClean="0"/>
              <a:t>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610185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Chacun apprend en réparant, les réparateurs</a:t>
            </a:r>
            <a:r>
              <a:rPr lang="fr-FR" baseline="0" dirty="0" smtClean="0"/>
              <a:t> échangent leur compétences, s’entraident, les visiteurs apprennent à réparer leur objet et gagnent en autonomie,</a:t>
            </a:r>
          </a:p>
          <a:p>
            <a:r>
              <a:rPr lang="fr-FR" baseline="0" dirty="0" smtClean="0"/>
              <a:t>Mené par un habitant fédérateur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3353C-8F02-41AF-8FEF-DC649701F50A}" type="slidenum">
              <a:rPr lang="fr-FR" smtClean="0"/>
              <a:t>17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312687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Depuis</a:t>
            </a:r>
            <a:r>
              <a:rPr lang="fr-FR" baseline="0" dirty="0" smtClean="0"/>
              <a:t> février 2018, presque 1 </a:t>
            </a:r>
            <a:r>
              <a:rPr lang="fr-FR" baseline="0" dirty="0" err="1" smtClean="0"/>
              <a:t>repair</a:t>
            </a:r>
            <a:r>
              <a:rPr lang="fr-FR" baseline="0" dirty="0" smtClean="0"/>
              <a:t> café par mois, groupe de bénévoles actifs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3353C-8F02-41AF-8FEF-DC649701F50A}" type="slidenum">
              <a:rPr lang="fr-FR" smtClean="0"/>
              <a:t>18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381407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Pourquoi on a eu besoin de steeple, qu’avait-on avant ? Excel</a:t>
            </a:r>
          </a:p>
          <a:p>
            <a:r>
              <a:rPr lang="fr-FR" dirty="0" smtClean="0"/>
              <a:t>On peut tout à</a:t>
            </a:r>
            <a:r>
              <a:rPr lang="fr-FR" baseline="0" dirty="0" smtClean="0"/>
              <a:t> fait faire un RERS sans Steeple, puisque ça existe depuis 50 ans, </a:t>
            </a:r>
          </a:p>
          <a:p>
            <a:endParaRPr lang="fr-FR" dirty="0" smtClean="0"/>
          </a:p>
          <a:p>
            <a:r>
              <a:rPr lang="fr-FR" dirty="0" smtClean="0"/>
              <a:t>Choix rapide d’une politique d’animation </a:t>
            </a:r>
          </a:p>
          <a:p>
            <a:r>
              <a:rPr lang="fr-FR" dirty="0" smtClean="0"/>
              <a:t>Envergure communale</a:t>
            </a:r>
          </a:p>
          <a:p>
            <a:r>
              <a:rPr lang="fr-FR" dirty="0" smtClean="0"/>
              <a:t>Nécessité de la charte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Question de la gratuité et de la proximité</a:t>
            </a:r>
          </a:p>
          <a:p>
            <a:r>
              <a:rPr lang="fr-FR" dirty="0" smtClean="0"/>
              <a:t>Place des associations</a:t>
            </a:r>
          </a:p>
          <a:p>
            <a:r>
              <a:rPr lang="fr-FR" dirty="0" smtClean="0"/>
              <a:t>Place des ventes, des publicités</a:t>
            </a:r>
          </a:p>
          <a:p>
            <a:r>
              <a:rPr lang="fr-FR" dirty="0" smtClean="0"/>
              <a:t>Modalités d’accès : sinagots ou projets, ou invités (justificatif)</a:t>
            </a:r>
          </a:p>
          <a:p>
            <a:r>
              <a:rPr lang="fr-FR" dirty="0" smtClean="0"/>
              <a:t>Rôle pdt le confinement</a:t>
            </a:r>
          </a:p>
          <a:p>
            <a:endParaRPr lang="fr-FR" dirty="0" smtClean="0"/>
          </a:p>
          <a:p>
            <a:r>
              <a:rPr lang="fr-FR" dirty="0" smtClean="0"/>
              <a:t>Annie</a:t>
            </a:r>
            <a:r>
              <a:rPr lang="fr-FR" baseline="0" dirty="0" smtClean="0"/>
              <a:t> détaillera davantage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3353C-8F02-41AF-8FEF-DC649701F50A}" type="slidenum">
              <a:rPr lang="fr-FR" smtClean="0"/>
              <a:t>20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738567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fr-FR" sz="1400" b="1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 quotidien, Steeple demande de la médiation</a:t>
            </a:r>
          </a:p>
          <a:p>
            <a:pPr algn="ctr"/>
            <a:endParaRPr lang="fr-FR" sz="1400" b="1" dirty="0" smtClean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fr-FR" sz="1400" b="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Pour mettre Steeple dans la place, l’incarner davantage, permettre l’accès de tous à l’outil, ceux qui n’ont pas d’ordinateur chez eux, et pratique pour la médiation</a:t>
            </a:r>
          </a:p>
          <a:p>
            <a:pPr algn="just"/>
            <a:endParaRPr lang="fr-FR" sz="800" b="1" dirty="0" smtClean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fr-FR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Accueil et accompagnements : explication, inscription, présentation du réseau d’échanges de savoirs, publication (création, modification, suppression… ou toute autre action), commentaire, aide à la définition des paramètres.</a:t>
            </a:r>
          </a:p>
          <a:p>
            <a:pPr algn="just"/>
            <a:endParaRPr lang="fr-FR" dirty="0" smtClean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fr-FR" dirty="0" smtClean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3353C-8F02-41AF-8FEF-DC649701F50A}" type="slidenum">
              <a:rPr lang="fr-FR" smtClean="0"/>
              <a:t>21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23368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fr-FR" sz="1200" i="1" u="sng" dirty="0" smtClean="0"/>
              <a:t>Exemples</a:t>
            </a:r>
            <a:r>
              <a:rPr lang="fr-FR" sz="1200" dirty="0" smtClean="0"/>
              <a:t> : Création d’un site Internet / Utilisation d’Excel / Débutants en informatique / Smartphone &amp; forfait mobile</a:t>
            </a:r>
          </a:p>
          <a:p>
            <a:pPr marL="0" indent="0" algn="just">
              <a:buNone/>
            </a:pPr>
            <a:r>
              <a:rPr lang="fr-FR" sz="1200" i="1" dirty="0" smtClean="0"/>
              <a:t>Profils : professionnels passionnés souhaitant partager leurs connaissances, ou se former à l’animation/formation.</a:t>
            </a:r>
          </a:p>
          <a:p>
            <a:pPr marL="0" indent="0" algn="just">
              <a:buNone/>
            </a:pPr>
            <a:r>
              <a:rPr lang="fr-FR" sz="1200" i="0" dirty="0" smtClean="0"/>
              <a:t>Les plus spontanés</a:t>
            </a:r>
            <a:r>
              <a:rPr lang="fr-FR" sz="1200" i="0" baseline="0" dirty="0" smtClean="0"/>
              <a:t> à mettre en place car des cours (donc de la transmission) sont déjà en place,</a:t>
            </a:r>
            <a:endParaRPr lang="fr-FR" sz="1200" i="0" dirty="0" smtClean="0"/>
          </a:p>
          <a:p>
            <a:pPr marL="0" indent="0" algn="just">
              <a:buNone/>
            </a:pPr>
            <a:endParaRPr lang="fr-FR" sz="1200" i="1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Loisirs créatifs, artistiques </a:t>
            </a:r>
            <a:r>
              <a:rPr lang="fr-FR" sz="1200" dirty="0" smtClean="0"/>
              <a:t>: aquarelle, arts de la table, couture, calligraphie latine, cuisine, peinture, fabrication bijoux et porte-monnaie, tricot, danses bretonnes, chants traditionnels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Nature</a:t>
            </a:r>
            <a:r>
              <a:rPr lang="fr-FR" sz="1200" dirty="0" smtClean="0"/>
              <a:t> : bienfaits du miel, couleurs végétales, échanges de graines, fabrication nichoirs à oiseaux, peinture suédoise, jardinage</a:t>
            </a:r>
          </a:p>
          <a:p>
            <a:pPr>
              <a:buFontTx/>
              <a:buChar char="-"/>
            </a:pPr>
            <a:r>
              <a:rPr lang="fr-FR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Développement personnel </a:t>
            </a:r>
            <a:r>
              <a:rPr lang="fr-FR" sz="1200" dirty="0" smtClean="0"/>
              <a:t>: art-thérapie, communication non violente</a:t>
            </a:r>
            <a:endParaRPr lang="fr-FR" sz="1000" dirty="0" smtClean="0"/>
          </a:p>
          <a:p>
            <a:pPr algn="just">
              <a:buFontTx/>
              <a:buChar char="-"/>
            </a:pPr>
            <a:r>
              <a:rPr lang="fr-FR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Informatique </a:t>
            </a:r>
            <a:r>
              <a:rPr lang="fr-FR" sz="1200" dirty="0" smtClean="0"/>
              <a:t>pour les débutants, Excel, nettoyage PC</a:t>
            </a:r>
            <a:endParaRPr lang="fr-FR" sz="900" dirty="0" smtClean="0"/>
          </a:p>
          <a:p>
            <a:pPr algn="just">
              <a:buFontTx/>
              <a:buChar char="-"/>
            </a:pPr>
            <a:r>
              <a:rPr lang="fr-FR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Technique</a:t>
            </a:r>
            <a:r>
              <a:rPr lang="fr-FR" sz="1200" dirty="0" smtClean="0"/>
              <a:t> : matelotage, réparation de livres, smartphones, </a:t>
            </a:r>
            <a:r>
              <a:rPr lang="fr-FR" sz="1200" dirty="0" err="1" smtClean="0"/>
              <a:t>Repair</a:t>
            </a:r>
            <a:r>
              <a:rPr lang="fr-FR" sz="1200" dirty="0" smtClean="0"/>
              <a:t> café, réfection de sièges.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3353C-8F02-41AF-8FEF-DC649701F50A}" type="slidenum">
              <a:rPr lang="fr-FR" smtClean="0"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608085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3353C-8F02-41AF-8FEF-DC649701F50A}" type="slidenum">
              <a:rPr lang="fr-FR" smtClean="0"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056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3353C-8F02-41AF-8FEF-DC649701F50A}" type="slidenum">
              <a:rPr lang="fr-FR" smtClean="0"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792212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Projet politique</a:t>
            </a:r>
            <a:r>
              <a:rPr lang="fr-FR" baseline="0" dirty="0" smtClean="0"/>
              <a:t> : la participation des habitants, différentes entrées, </a:t>
            </a:r>
            <a:r>
              <a:rPr lang="fr-FR" baseline="0" dirty="0" err="1" smtClean="0"/>
              <a:t>prog</a:t>
            </a:r>
            <a:r>
              <a:rPr lang="fr-FR" baseline="0" dirty="0" smtClean="0"/>
              <a:t> artistique et transmission des savoirs</a:t>
            </a:r>
          </a:p>
          <a:p>
            <a:r>
              <a:rPr lang="fr-FR" baseline="0" dirty="0" smtClean="0"/>
              <a:t>L’ouverture du bâtiment : entrez sans frapper, bienvenue chez vous ! Propositions au bureau d’accueil de la médiathèque, long listing en 4 ans</a:t>
            </a:r>
          </a:p>
          <a:p>
            <a:r>
              <a:rPr lang="fr-FR" baseline="0" dirty="0" smtClean="0"/>
              <a:t>L’accueil : écoute active</a:t>
            </a:r>
          </a:p>
          <a:p>
            <a:r>
              <a:rPr lang="fr-FR" baseline="0" dirty="0" smtClean="0"/>
              <a:t>Le lancement, au forum des </a:t>
            </a:r>
            <a:r>
              <a:rPr lang="fr-FR" baseline="0" dirty="0" err="1" smtClean="0"/>
              <a:t>assoc</a:t>
            </a:r>
            <a:r>
              <a:rPr lang="fr-FR" baseline="0" dirty="0" smtClean="0"/>
              <a:t>, rdv donné pour se voir, prendre rdv (Avant dans l’été, appels téléphoniques)</a:t>
            </a:r>
          </a:p>
          <a:p>
            <a:r>
              <a:rPr lang="fr-FR" baseline="0" dirty="0" smtClean="0"/>
              <a:t>Formation du personnel : pour passer de l’empirisme, à plus de méthodologie, cadrage des propositions des habitants, pour mieux les accueillir </a:t>
            </a:r>
          </a:p>
          <a:p>
            <a:r>
              <a:rPr lang="fr-FR" baseline="0" dirty="0" smtClean="0"/>
              <a:t>	suivi de la </a:t>
            </a:r>
            <a:r>
              <a:rPr lang="fr-FR" baseline="0" dirty="0" smtClean="0"/>
              <a:t>Journée d'étude MDA - Rodez, </a:t>
            </a:r>
            <a:r>
              <a:rPr lang="fr-FR" baseline="0" dirty="0" smtClean="0"/>
              <a:t>2 journées de formation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3353C-8F02-41AF-8FEF-DC649701F50A}" type="slidenum">
              <a:rPr lang="fr-FR" smtClean="0"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816563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Mise en valeur de tous les savoirs, pas de hiérarchie</a:t>
            </a:r>
            <a:r>
              <a:rPr lang="fr-FR" baseline="0" dirty="0" smtClean="0"/>
              <a:t> dans les savoirs</a:t>
            </a:r>
            <a:endParaRPr lang="fr-FR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Pas de transmission</a:t>
            </a:r>
            <a:r>
              <a:rPr lang="fr-FR" baseline="0" dirty="0" smtClean="0"/>
              <a:t> expert/apprenant, juste l’expertise d’usage</a:t>
            </a:r>
          </a:p>
          <a:p>
            <a:endParaRPr lang="fr-FR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Réinvention de la médiathèque</a:t>
            </a:r>
            <a:r>
              <a:rPr lang="fr-FR" baseline="0" dirty="0" smtClean="0"/>
              <a:t> / </a:t>
            </a:r>
            <a:r>
              <a:rPr lang="fr-FR" dirty="0" smtClean="0"/>
              <a:t>Diversification des pratiques, des publics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0" baseline="0" dirty="0" smtClean="0"/>
              <a:t>Multiplication des liens sur le territoire, entre les habitants, entre la médiathèque et les habitants</a:t>
            </a:r>
            <a:endParaRPr lang="fr-FR" b="0" dirty="0" smtClean="0"/>
          </a:p>
          <a:p>
            <a:endParaRPr lang="fr-FR" dirty="0" smtClean="0"/>
          </a:p>
          <a:p>
            <a:r>
              <a:rPr lang="fr-FR" baseline="0" dirty="0" smtClean="0"/>
              <a:t>Changement de posture, il ne s’agit plus des usagers qui utilisent un service, mais des habitants riches de savoirs qui peuvent le transmettre et en apprendre d’autres </a:t>
            </a:r>
            <a:r>
              <a:rPr lang="fr-FR" b="1" baseline="0" dirty="0" smtClean="0"/>
              <a:t>et ce ne sont pas des bénévoles,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3353C-8F02-41AF-8FEF-DC649701F50A}" type="slidenum">
              <a:rPr lang="fr-FR" smtClean="0"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607804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La fiche de présentation pour cadrer les besoins de l’habitant,</a:t>
            </a:r>
            <a:r>
              <a:rPr lang="fr-FR" baseline="0" dirty="0" smtClean="0"/>
              <a:t> voir comment nous pouvons l’aider, le mettre en confiance, on la remplit ensemble</a:t>
            </a:r>
          </a:p>
          <a:p>
            <a:endParaRPr lang="fr-FR" baseline="0" dirty="0" smtClean="0"/>
          </a:p>
          <a:p>
            <a:r>
              <a:rPr lang="fr-FR" baseline="0" dirty="0" smtClean="0"/>
              <a:t>La fiche de bilan après l’atelier, pour avoir le ressenti de l’habitant, remédiation</a:t>
            </a:r>
          </a:p>
          <a:p>
            <a:r>
              <a:rPr lang="fr-FR" baseline="0" dirty="0" smtClean="0"/>
              <a:t>Les fiches-ressources pour capitaliser le savoir, ne pas le perdre,</a:t>
            </a:r>
            <a:endParaRPr lang="fr-FR" dirty="0" smtClean="0"/>
          </a:p>
          <a:p>
            <a:r>
              <a:rPr lang="fr-FR" dirty="0" smtClean="0"/>
              <a:t>Le café des savoirs pour maintenir un lien physique, et préserver la réciprocité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3353C-8F02-41AF-8FEF-DC649701F50A}" type="slidenum">
              <a:rPr lang="fr-FR" smtClean="0"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201178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Je détaillerai</a:t>
            </a:r>
            <a:r>
              <a:rPr lang="fr-FR" baseline="0" dirty="0" smtClean="0"/>
              <a:t> pdt l’atelier de cet après-midi</a:t>
            </a:r>
          </a:p>
          <a:p>
            <a:r>
              <a:rPr lang="fr-FR" baseline="0" dirty="0" smtClean="0"/>
              <a:t>Besoin de cerner d’où vient le savoir, car responsabilité de la médiathèque, il tient la route ou pas,</a:t>
            </a:r>
          </a:p>
          <a:p>
            <a:r>
              <a:rPr lang="fr-FR" baseline="0" dirty="0" smtClean="0"/>
              <a:t>Sinon, cadrer l’échange en fonction</a:t>
            </a:r>
          </a:p>
          <a:p>
            <a:r>
              <a:rPr lang="fr-FR" baseline="0" dirty="0" smtClean="0"/>
              <a:t>Objectif de mettre en valeur l’habitant, le mettre en confiance, et le rendre capable de proposer un savoir, à d’autres habitants</a:t>
            </a:r>
          </a:p>
          <a:p>
            <a:r>
              <a:rPr lang="fr-FR" baseline="0" dirty="0" smtClean="0"/>
              <a:t>Guide d’entretien à remplir ensemble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3353C-8F02-41AF-8FEF-DC649701F50A}" type="slidenum">
              <a:rPr lang="fr-FR" smtClean="0"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735637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Je détaillerai pdt l’atelier de cet après-midi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3353C-8F02-41AF-8FEF-DC649701F50A}" type="slidenum">
              <a:rPr lang="fr-FR" smtClean="0"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67859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8C2F4-73AF-40D4-87C2-797FE5D94B9D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15/03/2022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Journée d'étude MDA - Rodez </a:t>
            </a:r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- 17 mars 2022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00407-1EA3-456B-8F7B-74BFA4E3B3B1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108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F0392-EFE6-4297-B7F9-02331369DA93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15/03/2022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Journée d'étude MDA - Rodez </a:t>
            </a:r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- 17 mars 2022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00407-1EA3-456B-8F7B-74BFA4E3B3B1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540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98422-90B0-49F1-AD7E-5E399B906BEC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15/03/2022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Journée d'étude MDA - Rodez </a:t>
            </a:r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- 17 mars 2022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00407-1EA3-456B-8F7B-74BFA4E3B3B1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9191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4804B-9991-49C7-9D5B-F97086133314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15/03/2022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Journée d'étude MDA - Rodez </a:t>
            </a:r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- 17 mars 2022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C5917-025F-4FC0-928B-4115B8B4D34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64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2F0DE-3985-4BD4-B6F2-3CF440954F44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15/03/2022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Journée d'étude MDA - Rodez </a:t>
            </a:r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- 17 mars 2022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C5917-025F-4FC0-928B-4115B8B4D34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3950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03CED-7CB4-4327-B749-19256D7D43E4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15/03/2022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Journée d'étude MDA - Rodez </a:t>
            </a:r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- 17 mars 2022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C5917-025F-4FC0-928B-4115B8B4D34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9349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7C5B4-BBCD-4D5C-B473-0982B12F321E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15/03/2022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Journée d'étude MDA - Rodez </a:t>
            </a:r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- 17 mars 2022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C5917-025F-4FC0-928B-4115B8B4D34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8922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FAC70-A597-4235-8514-1E26F3D19030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15/03/2022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Journée d'étude MDA - Rodez </a:t>
            </a:r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- 17 mars 2022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C5917-025F-4FC0-928B-4115B8B4D34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4021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9FA0B-9B7D-4AF5-9414-421B9750DC05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15/03/2022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Journée d'étude MDA - Rodez </a:t>
            </a:r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- 17 mars 2022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C5917-025F-4FC0-928B-4115B8B4D34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2586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8F068-3350-4E45-A8D4-8007460261E3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15/03/2022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Journée d'étude MDA - Rodez </a:t>
            </a:r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- 17 mars 2022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C5917-025F-4FC0-928B-4115B8B4D34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2251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94CC3-D288-4528-9739-B7C2B4FEB851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15/03/2022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Journée d'étude MDA - Rodez </a:t>
            </a:r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- 17 mars 2022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C5917-025F-4FC0-928B-4115B8B4D34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783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99031-A796-40C5-BB06-A9264E6D5A71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15/03/2022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Journée d'étude MDA - Rodez </a:t>
            </a:r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- 17 mars 2022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00407-1EA3-456B-8F7B-74BFA4E3B3B1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6040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A7C1D-407F-43E6-850D-707DD66EA8B6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15/03/2022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Journée d'étude MDA - Rodez </a:t>
            </a:r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- 17 mars 2022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C5917-025F-4FC0-928B-4115B8B4D34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7449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FABB7-E557-43EA-AAD2-4CBEDC6C6F95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15/03/2022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Journée d'étude MDA - Rodez </a:t>
            </a:r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- 17 mars 2022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C5917-025F-4FC0-928B-4115B8B4D34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0659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39803-4D76-44E5-BAA0-9A7C28D72A34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15/03/2022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Journée d'étude MDA - Rodez </a:t>
            </a:r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- 17 mars 2022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C5917-025F-4FC0-928B-4115B8B4D34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350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99A5A-0885-4655-9811-18EB28532873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15/03/2022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Journée d'étude MDA - Rodez </a:t>
            </a:r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- 17 mars 2022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00407-1EA3-456B-8F7B-74BFA4E3B3B1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50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EFA58-1B76-4F47-B083-75695C003CDB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15/03/2022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Journée d'étude MDA - Rodez </a:t>
            </a:r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- 17 mars 2022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00407-1EA3-456B-8F7B-74BFA4E3B3B1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120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4561A-AAA8-49F8-BC67-D7B8A6D261A8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15/03/2022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Journée d'étude MDA - Rodez </a:t>
            </a:r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- 17 mars 2022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00407-1EA3-456B-8F7B-74BFA4E3B3B1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72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49581-CF6E-4238-AADA-CC2888952F78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15/03/2022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Journée d'étude MDA - Rodez </a:t>
            </a:r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- 17 mars 2022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00407-1EA3-456B-8F7B-74BFA4E3B3B1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861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40490-7001-4D57-81AE-A062D6BA96DD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15/03/2022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Journée d'étude MDA - Rodez </a:t>
            </a:r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- 17 mars 2022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00407-1EA3-456B-8F7B-74BFA4E3B3B1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276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4DDB4-C064-449A-AC1B-0B77C6F710C1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15/03/2022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Journée d'étude MDA - Rodez </a:t>
            </a:r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- 17 mars 2022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00407-1EA3-456B-8F7B-74BFA4E3B3B1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067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4E194-FBED-4644-B2FB-D971B0D7D9B7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15/03/2022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Journée d'étude MDA - Rodez </a:t>
            </a:r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- 17 mars 2022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00407-1EA3-456B-8F7B-74BFA4E3B3B1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515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5209F0-4466-4FCD-BF04-76CA9A97DE47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15/03/2022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Journée d'étude MDA - Rodez </a:t>
            </a:r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- 17 mars 2022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300407-1EA3-456B-8F7B-74BFA4E3B3B1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71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EE296C-AF1D-4987-8E69-37E08E070D99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15/03/2022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Journée d'étude MDA - Rodez </a:t>
            </a:r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- 17 mars 2022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BC5917-025F-4FC0-928B-4115B8B4D34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616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12567"/>
          </a:xfrm>
        </p:spPr>
        <p:txBody>
          <a:bodyPr>
            <a:normAutofit/>
          </a:bodyPr>
          <a:lstStyle/>
          <a:p>
            <a:pPr algn="just"/>
            <a:endParaRPr lang="fr-FR" sz="1600" dirty="0" smtClean="0"/>
          </a:p>
          <a:p>
            <a:pPr marL="0" indent="0" algn="ctr">
              <a:buNone/>
            </a:pPr>
            <a:endParaRPr lang="fr-FR" sz="55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00407-1EA3-456B-8F7B-74BFA4E3B3B1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771800" y="6356350"/>
            <a:ext cx="3248000" cy="385017"/>
          </a:xfrm>
        </p:spPr>
        <p:txBody>
          <a:bodyPr/>
          <a:lstStyle/>
          <a:p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Journée d'étude MDA - Rodez </a:t>
            </a:r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- 17 mars 2022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12"/>
          <a:stretch/>
        </p:blipFill>
        <p:spPr>
          <a:xfrm>
            <a:off x="4302986" y="1052736"/>
            <a:ext cx="4301462" cy="4739734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539551" y="908720"/>
            <a:ext cx="4104457" cy="2880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La </a:t>
            </a:r>
            <a:r>
              <a:rPr lang="fr-FR" sz="4400" b="1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médiathèque</a:t>
            </a:r>
            <a:r>
              <a:rPr lang="fr-FR" sz="4400" b="1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Grain de Sel </a:t>
            </a:r>
            <a:endParaRPr lang="fr-FR" sz="4400" b="1" dirty="0" smtClean="0">
              <a:solidFill>
                <a:schemeClr val="accent5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/>
            <a:r>
              <a:rPr lang="fr-FR" sz="4400" b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à </a:t>
            </a:r>
            <a:r>
              <a:rPr lang="fr-FR" sz="4400" b="1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Séné, dans le Morbihan (56)</a:t>
            </a:r>
            <a:endParaRPr lang="fr-FR" sz="4400" b="1" dirty="0">
              <a:solidFill>
                <a:schemeClr val="accent5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9074607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00407-1EA3-456B-8F7B-74BFA4E3B3B1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989"/>
          <a:stretch/>
        </p:blipFill>
        <p:spPr>
          <a:xfrm>
            <a:off x="1214148" y="274638"/>
            <a:ext cx="6715703" cy="6446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18626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5" y="1052737"/>
            <a:ext cx="6336704" cy="5242266"/>
          </a:xfr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00407-1EA3-456B-8F7B-74BFA4E3B3B1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91304" y="332655"/>
            <a:ext cx="835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chemeClr val="accent5">
                    <a:lumMod val="75000"/>
                  </a:schemeClr>
                </a:solidFill>
              </a:rPr>
              <a:t>Fiche ressource: Steeple…</a:t>
            </a:r>
            <a:endParaRPr lang="fr-FR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03795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994"/>
          <a:stretch/>
        </p:blipFill>
        <p:spPr>
          <a:xfrm>
            <a:off x="154358" y="1340768"/>
            <a:ext cx="8773047" cy="4464496"/>
          </a:xfr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00407-1EA3-456B-8F7B-74BFA4E3B3B1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9552" y="404664"/>
            <a:ext cx="35378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 smtClean="0">
                <a:solidFill>
                  <a:schemeClr val="accent5">
                    <a:lumMod val="75000"/>
                  </a:schemeClr>
                </a:solidFill>
              </a:rPr>
              <a:t>… Et </a:t>
            </a:r>
            <a:r>
              <a:rPr lang="fr-FR" sz="3200" b="1" dirty="0">
                <a:solidFill>
                  <a:schemeClr val="accent5">
                    <a:lumMod val="75000"/>
                  </a:schemeClr>
                </a:solidFill>
              </a:rPr>
              <a:t>catalogue </a:t>
            </a:r>
            <a:r>
              <a:rPr lang="fr-FR" sz="3200" b="1" dirty="0" smtClean="0">
                <a:solidFill>
                  <a:schemeClr val="accent5">
                    <a:lumMod val="75000"/>
                  </a:schemeClr>
                </a:solidFill>
              </a:rPr>
              <a:t>SIGB</a:t>
            </a:r>
            <a:endParaRPr lang="fr-FR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Journée d'étude MDA - Rodez </a:t>
            </a:r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- 17 mars 2022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29600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46522"/>
          </a:xfrm>
        </p:spPr>
        <p:txBody>
          <a:bodyPr>
            <a:normAutofit/>
          </a:bodyPr>
          <a:lstStyle/>
          <a:p>
            <a:r>
              <a:rPr lang="fr-FR" sz="4200" b="1" dirty="0" smtClean="0">
                <a:solidFill>
                  <a:schemeClr val="accent5">
                    <a:lumMod val="75000"/>
                  </a:schemeClr>
                </a:solidFill>
              </a:rPr>
              <a:t>Juillet 2017, la rencontre de l’été : </a:t>
            </a:r>
            <a:r>
              <a:rPr lang="fr-FR" sz="4200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fr-FR" sz="4200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fr-FR" sz="4200" b="1" dirty="0" smtClean="0">
                <a:solidFill>
                  <a:schemeClr val="accent5">
                    <a:lumMod val="75000"/>
                  </a:schemeClr>
                </a:solidFill>
              </a:rPr>
              <a:t>Le tout premier « café des savoirs »</a:t>
            </a:r>
            <a:endParaRPr lang="fr-FR" sz="4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12" y="1820651"/>
            <a:ext cx="3611760" cy="2407840"/>
          </a:xfrm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843808" y="6356350"/>
            <a:ext cx="3175992" cy="365125"/>
          </a:xfrm>
        </p:spPr>
        <p:txBody>
          <a:bodyPr/>
          <a:lstStyle/>
          <a:p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Journée d'étude MDA - Rodez </a:t>
            </a:r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- 17 mars 2022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00407-1EA3-456B-8F7B-74BFA4E3B3B1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1" y="3945462"/>
            <a:ext cx="3959249" cy="248386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282" y="4101343"/>
            <a:ext cx="3456104" cy="230406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811" y="1821160"/>
            <a:ext cx="3997125" cy="2687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12992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chemeClr val="accent5">
                    <a:lumMod val="75000"/>
                  </a:schemeClr>
                </a:solidFill>
              </a:rPr>
              <a:t>Le café des savoirs</a:t>
            </a:r>
            <a:endParaRPr lang="fr-FR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68552"/>
          </a:xfrm>
        </p:spPr>
        <p:txBody>
          <a:bodyPr>
            <a:normAutofit fontScale="92500" lnSpcReduction="20000"/>
          </a:bodyPr>
          <a:lstStyle/>
          <a:p>
            <a:endParaRPr lang="fr-FR" dirty="0" smtClean="0"/>
          </a:p>
          <a:p>
            <a:r>
              <a:rPr lang="fr-FR" sz="4000" dirty="0" smtClean="0"/>
              <a:t>Essentiel pour </a:t>
            </a:r>
            <a:r>
              <a:rPr lang="fr-FR" sz="4000" dirty="0">
                <a:solidFill>
                  <a:schemeClr val="accent5">
                    <a:lumMod val="75000"/>
                  </a:schemeClr>
                </a:solidFill>
              </a:rPr>
              <a:t>garder le lien physique </a:t>
            </a:r>
            <a:r>
              <a:rPr lang="fr-FR" sz="4000" dirty="0" smtClean="0"/>
              <a:t>entre les habitants, et le contact entre habitants et professionnels </a:t>
            </a:r>
          </a:p>
          <a:p>
            <a:pPr marL="0" indent="0">
              <a:buNone/>
            </a:pPr>
            <a:endParaRPr lang="fr-FR" sz="2800" dirty="0" smtClean="0"/>
          </a:p>
          <a:p>
            <a:r>
              <a:rPr lang="fr-FR" sz="4000" dirty="0" smtClean="0"/>
              <a:t>Favoriser une </a:t>
            </a:r>
            <a:r>
              <a:rPr lang="fr-FR" sz="4000" dirty="0">
                <a:solidFill>
                  <a:schemeClr val="accent5">
                    <a:lumMod val="75000"/>
                  </a:schemeClr>
                </a:solidFill>
              </a:rPr>
              <a:t>proximité physique</a:t>
            </a:r>
            <a:r>
              <a:rPr lang="fr-FR" sz="4000" dirty="0" smtClean="0"/>
              <a:t>, et un échange direct</a:t>
            </a:r>
          </a:p>
          <a:p>
            <a:endParaRPr lang="fr-FR" sz="3000" dirty="0" smtClean="0"/>
          </a:p>
          <a:p>
            <a:r>
              <a:rPr lang="fr-FR" sz="4000" dirty="0" smtClean="0"/>
              <a:t>Toucher plus de gens par une diffusion dans la presse</a:t>
            </a:r>
          </a:p>
          <a:p>
            <a:endParaRPr lang="fr-FR" sz="1700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00407-1EA3-456B-8F7B-74BFA4E3B3B1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771800" y="6356350"/>
            <a:ext cx="3248000" cy="365125"/>
          </a:xfrm>
        </p:spPr>
        <p:txBody>
          <a:bodyPr/>
          <a:lstStyle/>
          <a:p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Journée d'étude MDA - Rodez </a:t>
            </a:r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- 17 mars 2022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62550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Autofit/>
          </a:bodyPr>
          <a:lstStyle/>
          <a:p>
            <a:r>
              <a:rPr lang="fr-FR" sz="3700" dirty="0"/>
              <a:t>Mettre un </a:t>
            </a:r>
            <a:r>
              <a:rPr lang="fr-FR" sz="3700" dirty="0">
                <a:solidFill>
                  <a:schemeClr val="accent5">
                    <a:lumMod val="75000"/>
                  </a:schemeClr>
                </a:solidFill>
              </a:rPr>
              <a:t>visage</a:t>
            </a:r>
            <a:r>
              <a:rPr lang="fr-FR" sz="3700" dirty="0"/>
              <a:t> sur un nom</a:t>
            </a:r>
          </a:p>
          <a:p>
            <a:pPr marL="0" indent="0">
              <a:buNone/>
            </a:pPr>
            <a:endParaRPr lang="fr-FR" sz="1100" dirty="0"/>
          </a:p>
          <a:p>
            <a:r>
              <a:rPr lang="fr-FR" sz="3700" dirty="0" smtClean="0"/>
              <a:t>Pouvoir </a:t>
            </a:r>
            <a:r>
              <a:rPr lang="fr-FR" sz="3700" dirty="0">
                <a:solidFill>
                  <a:schemeClr val="accent5">
                    <a:lumMod val="75000"/>
                  </a:schemeClr>
                </a:solidFill>
              </a:rPr>
              <a:t>connaître les offres et les demandes </a:t>
            </a:r>
            <a:r>
              <a:rPr lang="fr-FR" sz="3700" dirty="0"/>
              <a:t>des gens, pas encore formulées sur Steeple, en parler plus </a:t>
            </a:r>
            <a:r>
              <a:rPr lang="fr-FR" sz="3700" dirty="0" smtClean="0"/>
              <a:t>largement</a:t>
            </a:r>
          </a:p>
          <a:p>
            <a:endParaRPr lang="fr-FR" sz="1200" dirty="0"/>
          </a:p>
          <a:p>
            <a:r>
              <a:rPr lang="fr-FR" sz="3700" dirty="0">
                <a:solidFill>
                  <a:schemeClr val="accent5">
                    <a:lumMod val="75000"/>
                  </a:schemeClr>
                </a:solidFill>
              </a:rPr>
              <a:t>S’échanger</a:t>
            </a:r>
            <a:r>
              <a:rPr lang="fr-FR" sz="37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fr-FR" sz="3700" dirty="0"/>
              <a:t>les numéros de </a:t>
            </a:r>
            <a:r>
              <a:rPr lang="fr-FR" sz="3700" dirty="0" smtClean="0"/>
              <a:t>téléphone</a:t>
            </a:r>
          </a:p>
          <a:p>
            <a:endParaRPr lang="fr-FR" sz="1050" dirty="0"/>
          </a:p>
          <a:p>
            <a:r>
              <a:rPr lang="fr-FR" sz="3700" dirty="0"/>
              <a:t>Participer à un atelier sous forme de </a:t>
            </a:r>
            <a:r>
              <a:rPr lang="fr-FR" sz="3700" dirty="0" smtClean="0"/>
              <a:t>jeu : </a:t>
            </a:r>
            <a:r>
              <a:rPr lang="fr-FR" sz="3700" dirty="0" smtClean="0">
                <a:solidFill>
                  <a:schemeClr val="accent5">
                    <a:lumMod val="75000"/>
                  </a:schemeClr>
                </a:solidFill>
              </a:rPr>
              <a:t>«</a:t>
            </a:r>
            <a:r>
              <a:rPr lang="fr-FR" sz="3700" dirty="0"/>
              <a:t> </a:t>
            </a:r>
            <a:r>
              <a:rPr lang="fr-FR" sz="3700" dirty="0">
                <a:solidFill>
                  <a:schemeClr val="accent5">
                    <a:lumMod val="75000"/>
                  </a:schemeClr>
                </a:solidFill>
              </a:rPr>
              <a:t>prendre conscience de ses propres savoirs »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915816" y="6356350"/>
            <a:ext cx="3103984" cy="365125"/>
          </a:xfrm>
        </p:spPr>
        <p:txBody>
          <a:bodyPr/>
          <a:lstStyle/>
          <a:p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Journée d'étude MDA - Rodez </a:t>
            </a:r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- 17 mars 2022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00407-1EA3-456B-8F7B-74BFA4E3B3B1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45212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00407-1EA3-456B-8F7B-74BFA4E3B3B1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41"/>
          <a:stretch/>
        </p:blipFill>
        <p:spPr>
          <a:xfrm>
            <a:off x="467544" y="1772817"/>
            <a:ext cx="8676456" cy="1907874"/>
          </a:xfrm>
          <a:prstGeom prst="rect">
            <a:avLst/>
          </a:prstGeom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2764160" y="6356350"/>
            <a:ext cx="3680048" cy="501650"/>
          </a:xfrm>
        </p:spPr>
        <p:txBody>
          <a:bodyPr/>
          <a:lstStyle/>
          <a:p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Journée d'étude MDA - Rodez </a:t>
            </a:r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- 17 mars 2022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8120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832649"/>
          </a:xfrm>
        </p:spPr>
        <p:txBody>
          <a:bodyPr>
            <a:normAutofit/>
          </a:bodyPr>
          <a:lstStyle/>
          <a:p>
            <a:r>
              <a:rPr lang="fr-FR" sz="3700" dirty="0"/>
              <a:t>Lier tous les ateliers techniques </a:t>
            </a:r>
            <a:r>
              <a:rPr lang="fr-FR" sz="37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en un seul moment et lieu</a:t>
            </a:r>
            <a:r>
              <a:rPr lang="fr-FR" sz="3700" dirty="0"/>
              <a:t> : couture, réfection de sièges, électronique, électricité… pour </a:t>
            </a:r>
            <a:r>
              <a:rPr lang="fr-FR" sz="37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mutualiser</a:t>
            </a:r>
            <a:r>
              <a:rPr lang="fr-FR" sz="3700" dirty="0"/>
              <a:t> les compétences, les outils, les mesures de sécurité</a:t>
            </a:r>
            <a:r>
              <a:rPr lang="fr-FR" sz="3700" dirty="0" smtClean="0"/>
              <a:t>.</a:t>
            </a:r>
          </a:p>
          <a:p>
            <a:endParaRPr lang="fr-FR" sz="3700" dirty="0"/>
          </a:p>
          <a:p>
            <a:r>
              <a:rPr lang="fr-FR" sz="3700" dirty="0"/>
              <a:t>Utiliser un label national reconnu pour gagner en </a:t>
            </a:r>
            <a:r>
              <a:rPr lang="fr-FR" sz="37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visibilité</a:t>
            </a:r>
            <a:r>
              <a:rPr lang="fr-FR" sz="3700" dirty="0"/>
              <a:t> et bénéficier de supports de communication.</a:t>
            </a:r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987824" y="6356350"/>
            <a:ext cx="3031976" cy="365125"/>
          </a:xfrm>
        </p:spPr>
        <p:txBody>
          <a:bodyPr/>
          <a:lstStyle/>
          <a:p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Journée d'étude MDA - Rodez </a:t>
            </a:r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- 17 mars 2022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C5917-025F-4FC0-928B-4115B8B4D34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38750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519402"/>
            <a:ext cx="3859830" cy="2573221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1" y="3170203"/>
            <a:ext cx="3931841" cy="2621227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19403"/>
            <a:ext cx="3859833" cy="2573221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495" y="3170204"/>
            <a:ext cx="3909305" cy="2606204"/>
          </a:xfrm>
          <a:prstGeom prst="rect">
            <a:avLst/>
          </a:prstGeom>
        </p:spPr>
      </p:pic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00407-1EA3-456B-8F7B-74BFA4E3B3B1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2987824" y="6356350"/>
            <a:ext cx="3031976" cy="365125"/>
          </a:xfrm>
        </p:spPr>
        <p:txBody>
          <a:bodyPr/>
          <a:lstStyle/>
          <a:p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Journée d'étude MDA - Rodez </a:t>
            </a:r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- 17 mars 2022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611560" y="2636912"/>
            <a:ext cx="266429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PETIT ELECTROMENAGER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539552" y="5291916"/>
            <a:ext cx="266429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MULTIMEDIA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0874310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843808" y="6356350"/>
            <a:ext cx="3175992" cy="365125"/>
          </a:xfrm>
        </p:spPr>
        <p:txBody>
          <a:bodyPr/>
          <a:lstStyle/>
          <a:p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Journée d'étude MDA - Rodez </a:t>
            </a:r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- 17 mars 2022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00407-1EA3-456B-8F7B-74BFA4E3B3B1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02" y="367055"/>
            <a:ext cx="4233872" cy="2822581"/>
          </a:xfrm>
          <a:prstGeom prst="rect">
            <a:avLst/>
          </a:prstGeom>
        </p:spPr>
      </p:pic>
      <p:pic>
        <p:nvPicPr>
          <p:cNvPr id="7" name="Espace réservé du contenu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471224"/>
            <a:ext cx="4219322" cy="2812882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194" y="1916832"/>
            <a:ext cx="4001278" cy="2667519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539552" y="2708920"/>
            <a:ext cx="17820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COUTURE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611560" y="5805264"/>
            <a:ext cx="162116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VANNERIE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4860032" y="4077072"/>
            <a:ext cx="2667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REFECTION DE FAUTEUILS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21199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chemeClr val="accent5">
                    <a:lumMod val="75000"/>
                  </a:schemeClr>
                </a:solidFill>
              </a:rPr>
              <a:t>Les échanges de savoirs</a:t>
            </a:r>
            <a:endParaRPr lang="fr-FR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12567"/>
          </a:xfrm>
        </p:spPr>
        <p:txBody>
          <a:bodyPr>
            <a:normAutofit/>
          </a:bodyPr>
          <a:lstStyle/>
          <a:p>
            <a:pPr algn="just"/>
            <a:endParaRPr lang="fr-FR" sz="1600" dirty="0" smtClean="0"/>
          </a:p>
          <a:p>
            <a:r>
              <a:rPr lang="fr-FR" sz="3700" dirty="0">
                <a:solidFill>
                  <a:schemeClr val="accent5">
                    <a:lumMod val="75000"/>
                  </a:schemeClr>
                </a:solidFill>
              </a:rPr>
              <a:t>Septembre 2015 </a:t>
            </a:r>
            <a:r>
              <a:rPr lang="fr-FR" sz="3700" dirty="0" smtClean="0"/>
              <a:t>: début des échanges </a:t>
            </a:r>
            <a:r>
              <a:rPr lang="fr-FR" sz="3700" dirty="0"/>
              <a:t>de savoirs en </a:t>
            </a:r>
            <a:r>
              <a:rPr lang="fr-FR" sz="3700" dirty="0" smtClean="0"/>
              <a:t>informatique.</a:t>
            </a:r>
          </a:p>
          <a:p>
            <a:r>
              <a:rPr lang="fr-FR" sz="3700" dirty="0">
                <a:solidFill>
                  <a:schemeClr val="accent5">
                    <a:lumMod val="75000"/>
                  </a:schemeClr>
                </a:solidFill>
              </a:rPr>
              <a:t>Septembre 2016 </a:t>
            </a:r>
            <a:r>
              <a:rPr lang="fr-FR" sz="3700" dirty="0"/>
              <a:t>: les autres échanges de savoirs </a:t>
            </a:r>
          </a:p>
          <a:p>
            <a:pPr algn="just"/>
            <a:endParaRPr lang="fr-FR" sz="1300" dirty="0" smtClean="0"/>
          </a:p>
          <a:p>
            <a:pPr algn="just">
              <a:buFontTx/>
              <a:buChar char="-"/>
            </a:pPr>
            <a:r>
              <a:rPr lang="fr-FR" sz="2600" dirty="0" smtClean="0"/>
              <a:t>Nature</a:t>
            </a:r>
            <a:r>
              <a:rPr lang="fr-FR" sz="2600" dirty="0"/>
              <a:t>	</a:t>
            </a:r>
            <a:r>
              <a:rPr lang="fr-FR" sz="2600" dirty="0" smtClean="0"/>
              <a:t>	-  </a:t>
            </a:r>
            <a:r>
              <a:rPr lang="fr-FR" sz="2600" dirty="0"/>
              <a:t>Informatique	- Technique</a:t>
            </a:r>
          </a:p>
          <a:p>
            <a:pPr algn="just">
              <a:buFontTx/>
              <a:buChar char="-"/>
            </a:pPr>
            <a:r>
              <a:rPr lang="fr-FR" sz="2600" dirty="0" smtClean="0"/>
              <a:t>Loisirs créatifs	- Développement personnel </a:t>
            </a:r>
          </a:p>
          <a:p>
            <a:pPr algn="just">
              <a:buFontTx/>
              <a:buChar char="-"/>
            </a:pPr>
            <a:r>
              <a:rPr lang="fr-FR" sz="2600" dirty="0" smtClean="0"/>
              <a:t>Breton</a:t>
            </a:r>
            <a:r>
              <a:rPr lang="fr-FR" sz="2600" dirty="0"/>
              <a:t>, espéranto, généalogie, orthographe, littérature, jeu de go.</a:t>
            </a:r>
          </a:p>
          <a:p>
            <a:pPr algn="just">
              <a:buFontTx/>
              <a:buChar char="-"/>
            </a:pPr>
            <a:endParaRPr lang="fr-FR" sz="2000" dirty="0" smtClean="0"/>
          </a:p>
          <a:p>
            <a:pPr marL="0" indent="0" algn="just">
              <a:buNone/>
            </a:pPr>
            <a:endParaRPr lang="fr-FR" sz="5100" i="1" dirty="0"/>
          </a:p>
          <a:p>
            <a:pPr algn="just"/>
            <a:endParaRPr lang="fr-FR" sz="3000" dirty="0" smtClean="0"/>
          </a:p>
          <a:p>
            <a:pPr marL="0" indent="0" algn="ctr">
              <a:buNone/>
            </a:pPr>
            <a:endParaRPr lang="fr-FR" sz="55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00407-1EA3-456B-8F7B-74BFA4E3B3B1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99792" y="6356350"/>
            <a:ext cx="3320008" cy="501650"/>
          </a:xfrm>
        </p:spPr>
        <p:txBody>
          <a:bodyPr/>
          <a:lstStyle/>
          <a:p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Journée d'étude MDA - Rodez </a:t>
            </a:r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- 17 mars 2022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90566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27341"/>
            <a:ext cx="8229600" cy="831509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Steeple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C5917-025F-4FC0-928B-4115B8B4D34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/>
          <a:srcRect l="7476" t="3800" r="7476" b="5201"/>
          <a:stretch/>
        </p:blipFill>
        <p:spPr>
          <a:xfrm>
            <a:off x="467544" y="968444"/>
            <a:ext cx="8248469" cy="5177996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2411760" y="6093296"/>
            <a:ext cx="4141440" cy="37890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EXEMPLE DE PAGE D’ACCUEIL DE STEEPLE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7017924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56" b="17433"/>
          <a:stretch/>
        </p:blipFill>
        <p:spPr>
          <a:xfrm rot="16200000">
            <a:off x="1416503" y="1069329"/>
            <a:ext cx="6310994" cy="4313003"/>
          </a:xfrm>
        </p:spPr>
      </p:pic>
      <p:sp>
        <p:nvSpPr>
          <p:cNvPr id="2" name="ZoneTexte 1"/>
          <p:cNvSpPr txBox="1"/>
          <p:nvPr/>
        </p:nvSpPr>
        <p:spPr>
          <a:xfrm>
            <a:off x="107503" y="1399421"/>
            <a:ext cx="55031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fr-FR" sz="1000" dirty="0" smtClean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fr-FR" sz="12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fr-FR" dirty="0">
              <a:solidFill>
                <a:prstClr val="black"/>
              </a:solidFill>
              <a:latin typeface="Comic Sans MS" panose="030F0702030302020204" pitchFamily="66" charset="0"/>
            </a:endParaRPr>
          </a:p>
          <a:p>
            <a:endParaRPr lang="fr-FR" sz="800" dirty="0">
              <a:solidFill>
                <a:prstClr val="black"/>
              </a:solidFill>
              <a:latin typeface="Amerika Sans" panose="020B0603060002020203" pitchFamily="34" charset="0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915816" y="6356350"/>
            <a:ext cx="3103984" cy="501650"/>
          </a:xfrm>
        </p:spPr>
        <p:txBody>
          <a:bodyPr/>
          <a:lstStyle/>
          <a:p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Journée d'étude MDA - Rodez </a:t>
            </a:r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- 17 mars 2022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C5917-025F-4FC0-928B-4115B8B4D34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123728" y="6021288"/>
            <a:ext cx="489280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ECRAN TACTILE PRESENT DANS LA MEDIATHEQUE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2061581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332656"/>
            <a:ext cx="2878040" cy="383738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481" y="249960"/>
            <a:ext cx="4106279" cy="273751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32823" y="2329455"/>
            <a:ext cx="4556052" cy="303736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291" y="3140968"/>
            <a:ext cx="4320480" cy="2880320"/>
          </a:xfrm>
          <a:prstGeom prst="rect">
            <a:avLst/>
          </a:prstGeom>
        </p:spPr>
      </p:pic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00407-1EA3-456B-8F7B-74BFA4E3B3B1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2992692" y="6356350"/>
            <a:ext cx="3027108" cy="365125"/>
          </a:xfrm>
        </p:spPr>
        <p:txBody>
          <a:bodyPr/>
          <a:lstStyle/>
          <a:p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Journée d'étude MDA - Rodez </a:t>
            </a:r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- 17 mars 2022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992692" y="2555612"/>
            <a:ext cx="215537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TEINTURE VEGETALE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3707904" y="5589240"/>
            <a:ext cx="145902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GENEALOGIE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6012160" y="2797685"/>
            <a:ext cx="193657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DANSE</a:t>
            </a:r>
            <a:r>
              <a:rPr lang="fr-FR" b="1" dirty="0" smtClean="0"/>
              <a:t> </a:t>
            </a:r>
            <a:r>
              <a:rPr lang="fr-FR" dirty="0" smtClean="0"/>
              <a:t>BRETONNE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6864874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915816" y="6356350"/>
            <a:ext cx="3103984" cy="365125"/>
          </a:xfrm>
        </p:spPr>
        <p:txBody>
          <a:bodyPr/>
          <a:lstStyle/>
          <a:p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Journée d'étude MDA - Rodez </a:t>
            </a:r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- 17 mars 2022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00407-1EA3-456B-8F7B-74BFA4E3B3B1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16" y="604264"/>
            <a:ext cx="4112447" cy="274381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39" y="3348078"/>
            <a:ext cx="4125184" cy="2811646"/>
          </a:xfrm>
          <a:prstGeom prst="rect">
            <a:avLst/>
          </a:prstGeom>
        </p:spPr>
      </p:pic>
      <p:pic>
        <p:nvPicPr>
          <p:cNvPr id="8" name="Espace réservé du contenu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258" y="3348079"/>
            <a:ext cx="4162554" cy="2811646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110" y="578277"/>
            <a:ext cx="4154702" cy="2769801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4780384" y="3212976"/>
            <a:ext cx="130378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COUTURE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601817" y="3212976"/>
            <a:ext cx="173793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CALLIGRAPHIE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1793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176" y="3284984"/>
            <a:ext cx="4352548" cy="2901699"/>
          </a:xfrm>
          <a:prstGeom prst="rect">
            <a:avLst/>
          </a:prstGeom>
        </p:spPr>
      </p:pic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00407-1EA3-456B-8F7B-74BFA4E3B3B1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4664"/>
            <a:ext cx="4320480" cy="2880320"/>
          </a:xfrm>
          <a:prstGeom prst="rect">
            <a:avLst/>
          </a:prstGeom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2915816" y="6356350"/>
            <a:ext cx="3103984" cy="365125"/>
          </a:xfrm>
        </p:spPr>
        <p:txBody>
          <a:bodyPr/>
          <a:lstStyle/>
          <a:p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Journée d'étude MDA - Rodez </a:t>
            </a:r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- 17 mars 2022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5004048" y="1052736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DRESSAGE DE TABLE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827584" y="4509120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COMMUNICATION BIENVEILLANTE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3044626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Le</a:t>
            </a:r>
            <a:r>
              <a:rPr lang="fr-FR" dirty="0" smtClean="0"/>
              <a:t> </a:t>
            </a:r>
            <a:r>
              <a:rPr lang="fr-FR" b="1" dirty="0">
                <a:solidFill>
                  <a:schemeClr val="accent5">
                    <a:lumMod val="75000"/>
                  </a:schemeClr>
                </a:solidFill>
              </a:rPr>
              <a:t>contexte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r-FR" sz="3400" dirty="0" smtClean="0"/>
          </a:p>
          <a:p>
            <a:r>
              <a:rPr lang="fr-FR" sz="3700" dirty="0"/>
              <a:t>Le projet politique</a:t>
            </a:r>
          </a:p>
          <a:p>
            <a:r>
              <a:rPr lang="fr-FR" sz="3700" dirty="0"/>
              <a:t>L’ouverture du bâtiment</a:t>
            </a:r>
          </a:p>
          <a:p>
            <a:r>
              <a:rPr lang="fr-FR" sz="3700" dirty="0"/>
              <a:t>La notion </a:t>
            </a:r>
            <a:r>
              <a:rPr lang="fr-FR" sz="3700" dirty="0" smtClean="0"/>
              <a:t>d’accueil</a:t>
            </a:r>
          </a:p>
          <a:p>
            <a:r>
              <a:rPr lang="fr-FR" sz="3700" dirty="0" smtClean="0"/>
              <a:t>Le lancement</a:t>
            </a:r>
            <a:endParaRPr lang="fr-FR" sz="3700" dirty="0"/>
          </a:p>
          <a:p>
            <a:r>
              <a:rPr lang="fr-FR" sz="3700" dirty="0"/>
              <a:t>La formation du personnel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Journée d'étude MDA - Rodez </a:t>
            </a:r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- 17 mars 2022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00407-1EA3-456B-8F7B-74BFA4E3B3B1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77662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fr-FR" sz="1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 algn="ctr">
              <a:buNone/>
            </a:pPr>
            <a:r>
              <a:rPr lang="fr-FR" sz="4400" b="1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Les</a:t>
            </a:r>
            <a:r>
              <a:rPr lang="fr-FR" sz="4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fr-FR" sz="4400" b="1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objectifs </a:t>
            </a:r>
            <a:endParaRPr lang="fr-FR" sz="4400" b="1" dirty="0" smtClean="0">
              <a:solidFill>
                <a:schemeClr val="accent5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marL="0" indent="0" algn="ctr">
              <a:buNone/>
            </a:pPr>
            <a:endParaRPr lang="fr-FR" sz="2000" b="1" dirty="0">
              <a:solidFill>
                <a:schemeClr val="accent5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marL="0" indent="0" algn="ctr">
              <a:buNone/>
            </a:pPr>
            <a:endParaRPr lang="fr-FR" sz="400" dirty="0" smtClean="0"/>
          </a:p>
          <a:p>
            <a:pPr algn="just"/>
            <a:r>
              <a:rPr lang="fr-FR" sz="3700" dirty="0"/>
              <a:t>La mise en valeur </a:t>
            </a:r>
            <a:r>
              <a:rPr lang="fr-FR" sz="3700" dirty="0" smtClean="0"/>
              <a:t>des savoirs informels</a:t>
            </a:r>
          </a:p>
          <a:p>
            <a:pPr algn="just"/>
            <a:endParaRPr lang="fr-FR" sz="1600" dirty="0"/>
          </a:p>
          <a:p>
            <a:pPr algn="just"/>
            <a:r>
              <a:rPr lang="fr-FR" sz="3700" dirty="0" smtClean="0"/>
              <a:t>L’échange de </a:t>
            </a:r>
            <a:r>
              <a:rPr lang="fr-FR" sz="3700" dirty="0"/>
              <a:t>pair-à-pair </a:t>
            </a:r>
            <a:endParaRPr lang="fr-FR" sz="3700" dirty="0" smtClean="0"/>
          </a:p>
          <a:p>
            <a:pPr algn="just"/>
            <a:endParaRPr lang="fr-FR" sz="1800" dirty="0"/>
          </a:p>
          <a:p>
            <a:pPr algn="just"/>
            <a:r>
              <a:rPr lang="fr-FR" sz="3700" dirty="0" smtClean="0"/>
              <a:t>Inscrire la médiathèque sur le territoire d’une autre façon et </a:t>
            </a:r>
            <a:r>
              <a:rPr lang="fr-FR" sz="3700" dirty="0"/>
              <a:t>t</a:t>
            </a:r>
            <a:r>
              <a:rPr lang="fr-FR" sz="3700" dirty="0" smtClean="0"/>
              <a:t>oucher de nouveaux habitants</a:t>
            </a:r>
          </a:p>
          <a:p>
            <a:pPr algn="just"/>
            <a:endParaRPr lang="fr-FR" sz="370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699792" y="6356350"/>
            <a:ext cx="3320008" cy="501650"/>
          </a:xfrm>
        </p:spPr>
        <p:txBody>
          <a:bodyPr/>
          <a:lstStyle/>
          <a:p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Journée d'étude MDA - Rodez </a:t>
            </a:r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- 17 mars 2022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00407-1EA3-456B-8F7B-74BFA4E3B3B1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50799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chemeClr val="accent5">
                    <a:lumMod val="75000"/>
                  </a:schemeClr>
                </a:solidFill>
              </a:rPr>
              <a:t>La méthodologie suivie</a:t>
            </a:r>
            <a:endParaRPr lang="fr-FR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64496"/>
          </a:xfrm>
        </p:spPr>
        <p:txBody>
          <a:bodyPr>
            <a:noAutofit/>
          </a:bodyPr>
          <a:lstStyle/>
          <a:p>
            <a:r>
              <a:rPr lang="fr-FR" sz="3700" dirty="0" smtClean="0"/>
              <a:t>Guide d’entretien pour faire connaissance</a:t>
            </a:r>
          </a:p>
          <a:p>
            <a:r>
              <a:rPr lang="fr-FR" sz="3700" dirty="0" smtClean="0"/>
              <a:t>La fiche de bilan après l’atelier</a:t>
            </a:r>
          </a:p>
          <a:p>
            <a:endParaRPr lang="fr-FR" sz="1100" dirty="0" smtClean="0"/>
          </a:p>
          <a:p>
            <a:r>
              <a:rPr lang="fr-FR" sz="3700" dirty="0" smtClean="0"/>
              <a:t>Les fiches-ressource (Steeple et Catalogue SIGB)</a:t>
            </a:r>
          </a:p>
          <a:p>
            <a:endParaRPr lang="fr-FR" sz="700" dirty="0" smtClean="0"/>
          </a:p>
          <a:p>
            <a:r>
              <a:rPr lang="fr-FR" sz="3700" dirty="0" smtClean="0"/>
              <a:t>un Café des Savoirs régulier, après le mise en place de Steeple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00407-1EA3-456B-8F7B-74BFA4E3B3B1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915816" y="6356350"/>
            <a:ext cx="3103984" cy="365125"/>
          </a:xfrm>
        </p:spPr>
        <p:txBody>
          <a:bodyPr/>
          <a:lstStyle/>
          <a:p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Journée d'étude MDA - Rodez </a:t>
            </a:r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- 17 mars 2022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11480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00407-1EA3-456B-8F7B-74BFA4E3B3B1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182"/>
          <a:stretch/>
        </p:blipFill>
        <p:spPr>
          <a:xfrm>
            <a:off x="1043608" y="0"/>
            <a:ext cx="7406685" cy="6567687"/>
          </a:xfrm>
          <a:prstGeom prst="rect">
            <a:avLst/>
          </a:prstGeom>
        </p:spPr>
      </p:pic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843808" y="6356350"/>
            <a:ext cx="3175992" cy="365125"/>
          </a:xfrm>
        </p:spPr>
        <p:txBody>
          <a:bodyPr/>
          <a:lstStyle/>
          <a:p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Journée d'étude MDA - Rodez </a:t>
            </a:r>
            <a:r>
              <a:rPr lang="fr-FR" dirty="0" smtClean="0">
                <a:solidFill>
                  <a:prstClr val="black">
                    <a:tint val="75000"/>
                  </a:prstClr>
                </a:solidFill>
              </a:rPr>
              <a:t>- 17 mars 2022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88244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1216</TotalTime>
  <Words>1153</Words>
  <Application>Microsoft Office PowerPoint</Application>
  <PresentationFormat>Affichage à l'écran (4:3)</PresentationFormat>
  <Paragraphs>196</Paragraphs>
  <Slides>21</Slides>
  <Notes>19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21</vt:i4>
      </vt:variant>
    </vt:vector>
  </HeadingPairs>
  <TitlesOfParts>
    <vt:vector size="27" baseType="lpstr">
      <vt:lpstr>Amerika Sans</vt:lpstr>
      <vt:lpstr>Arial</vt:lpstr>
      <vt:lpstr>Calibri</vt:lpstr>
      <vt:lpstr>Comic Sans MS</vt:lpstr>
      <vt:lpstr>1_Thème Office</vt:lpstr>
      <vt:lpstr>Thème Office</vt:lpstr>
      <vt:lpstr>Présentation PowerPoint</vt:lpstr>
      <vt:lpstr>Les échanges de savoirs</vt:lpstr>
      <vt:lpstr>Présentation PowerPoint</vt:lpstr>
      <vt:lpstr>Présentation PowerPoint</vt:lpstr>
      <vt:lpstr>Présentation PowerPoint</vt:lpstr>
      <vt:lpstr>Le contexte</vt:lpstr>
      <vt:lpstr>Présentation PowerPoint</vt:lpstr>
      <vt:lpstr>La méthodologie suivie</vt:lpstr>
      <vt:lpstr>Présentation PowerPoint</vt:lpstr>
      <vt:lpstr>Présentation PowerPoint</vt:lpstr>
      <vt:lpstr>Présentation PowerPoint</vt:lpstr>
      <vt:lpstr>Présentation PowerPoint</vt:lpstr>
      <vt:lpstr>Juillet 2017, la rencontre de l’été :  Le tout premier « café des savoirs »</vt:lpstr>
      <vt:lpstr>Le café des savoirs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Steeple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Administrateur</dc:creator>
  <cp:lastModifiedBy>Cadé Delphine</cp:lastModifiedBy>
  <cp:revision>87</cp:revision>
  <cp:lastPrinted>2022-03-10T17:14:29Z</cp:lastPrinted>
  <dcterms:created xsi:type="dcterms:W3CDTF">2018-04-24T13:18:40Z</dcterms:created>
  <dcterms:modified xsi:type="dcterms:W3CDTF">2022-03-15T14:42:43Z</dcterms:modified>
</cp:coreProperties>
</file>