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12801600" cy="9601200" type="A3"/>
  <p:notesSz cx="9926638" cy="143525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68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0"/>
            <a:ext cx="4301543" cy="720122"/>
          </a:xfrm>
          <a:prstGeom prst="rect">
            <a:avLst/>
          </a:prstGeom>
        </p:spPr>
        <p:txBody>
          <a:bodyPr vert="horz" lIns="132728" tIns="66364" rIns="132728" bIns="66364" rtlCol="0"/>
          <a:lstStyle>
            <a:lvl1pPr algn="l">
              <a:defRPr sz="1700"/>
            </a:lvl1pPr>
          </a:lstStyle>
          <a:p>
            <a:endParaRPr lang="fr-FR"/>
          </a:p>
        </p:txBody>
      </p:sp>
      <p:sp>
        <p:nvSpPr>
          <p:cNvPr id="3" name="Espace réservé de la date 2"/>
          <p:cNvSpPr>
            <a:spLocks noGrp="1"/>
          </p:cNvSpPr>
          <p:nvPr>
            <p:ph type="dt" idx="1"/>
          </p:nvPr>
        </p:nvSpPr>
        <p:spPr>
          <a:xfrm>
            <a:off x="5622800" y="0"/>
            <a:ext cx="4301543" cy="720122"/>
          </a:xfrm>
          <a:prstGeom prst="rect">
            <a:avLst/>
          </a:prstGeom>
        </p:spPr>
        <p:txBody>
          <a:bodyPr vert="horz" lIns="132728" tIns="66364" rIns="132728" bIns="66364" rtlCol="0"/>
          <a:lstStyle>
            <a:lvl1pPr algn="r">
              <a:defRPr sz="1700"/>
            </a:lvl1pPr>
          </a:lstStyle>
          <a:p>
            <a:fld id="{403113C7-4622-4499-B341-AF728D3CB3D4}" type="datetimeFigureOut">
              <a:rPr lang="fr-FR" smtClean="0"/>
              <a:t>15/07/2021</a:t>
            </a:fld>
            <a:endParaRPr lang="fr-FR"/>
          </a:p>
        </p:txBody>
      </p:sp>
      <p:sp>
        <p:nvSpPr>
          <p:cNvPr id="4" name="Espace réservé de l'image des diapositives 3"/>
          <p:cNvSpPr>
            <a:spLocks noGrp="1" noRot="1" noChangeAspect="1"/>
          </p:cNvSpPr>
          <p:nvPr>
            <p:ph type="sldImg" idx="2"/>
          </p:nvPr>
        </p:nvSpPr>
        <p:spPr>
          <a:xfrm>
            <a:off x="1736725" y="1793875"/>
            <a:ext cx="6453188" cy="4841875"/>
          </a:xfrm>
          <a:prstGeom prst="rect">
            <a:avLst/>
          </a:prstGeom>
          <a:noFill/>
          <a:ln w="12700">
            <a:solidFill>
              <a:prstClr val="black"/>
            </a:solidFill>
          </a:ln>
        </p:spPr>
        <p:txBody>
          <a:bodyPr vert="horz" lIns="132728" tIns="66364" rIns="132728" bIns="66364" rtlCol="0" anchor="ctr"/>
          <a:lstStyle/>
          <a:p>
            <a:endParaRPr lang="fr-FR"/>
          </a:p>
        </p:txBody>
      </p:sp>
      <p:sp>
        <p:nvSpPr>
          <p:cNvPr id="5" name="Espace réservé des notes 4"/>
          <p:cNvSpPr>
            <a:spLocks noGrp="1"/>
          </p:cNvSpPr>
          <p:nvPr>
            <p:ph type="body" sz="quarter" idx="3"/>
          </p:nvPr>
        </p:nvSpPr>
        <p:spPr>
          <a:xfrm>
            <a:off x="992665" y="6907183"/>
            <a:ext cx="7941310" cy="5651332"/>
          </a:xfrm>
          <a:prstGeom prst="rect">
            <a:avLst/>
          </a:prstGeom>
        </p:spPr>
        <p:txBody>
          <a:bodyPr vert="horz" lIns="132728" tIns="66364" rIns="132728" bIns="66364"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2" y="13632471"/>
            <a:ext cx="4301543" cy="720120"/>
          </a:xfrm>
          <a:prstGeom prst="rect">
            <a:avLst/>
          </a:prstGeom>
        </p:spPr>
        <p:txBody>
          <a:bodyPr vert="horz" lIns="132728" tIns="66364" rIns="132728" bIns="66364" rtlCol="0" anchor="b"/>
          <a:lstStyle>
            <a:lvl1pPr algn="l">
              <a:defRPr sz="1700"/>
            </a:lvl1pPr>
          </a:lstStyle>
          <a:p>
            <a:endParaRPr lang="fr-FR"/>
          </a:p>
        </p:txBody>
      </p:sp>
      <p:sp>
        <p:nvSpPr>
          <p:cNvPr id="7" name="Espace réservé du numéro de diapositive 6"/>
          <p:cNvSpPr>
            <a:spLocks noGrp="1"/>
          </p:cNvSpPr>
          <p:nvPr>
            <p:ph type="sldNum" sz="quarter" idx="5"/>
          </p:nvPr>
        </p:nvSpPr>
        <p:spPr>
          <a:xfrm>
            <a:off x="5622800" y="13632471"/>
            <a:ext cx="4301543" cy="720120"/>
          </a:xfrm>
          <a:prstGeom prst="rect">
            <a:avLst/>
          </a:prstGeom>
        </p:spPr>
        <p:txBody>
          <a:bodyPr vert="horz" lIns="132728" tIns="66364" rIns="132728" bIns="66364" rtlCol="0" anchor="b"/>
          <a:lstStyle>
            <a:lvl1pPr algn="r">
              <a:defRPr sz="1700"/>
            </a:lvl1pPr>
          </a:lstStyle>
          <a:p>
            <a:fld id="{C5E0A6AD-872A-47E8-916B-AA259E934C9D}" type="slidenum">
              <a:rPr lang="fr-FR" smtClean="0"/>
              <a:t>‹N°›</a:t>
            </a:fld>
            <a:endParaRPr lang="fr-FR"/>
          </a:p>
        </p:txBody>
      </p:sp>
    </p:spTree>
    <p:extLst>
      <p:ext uri="{BB962C8B-B14F-4D97-AF65-F5344CB8AC3E}">
        <p14:creationId xmlns:p14="http://schemas.microsoft.com/office/powerpoint/2010/main" val="695810412"/>
      </p:ext>
    </p:extLst>
  </p:cSld>
  <p:clrMap bg1="lt1" tx1="dk1" bg2="lt2" tx2="dk2" accent1="accent1" accent2="accent2" accent3="accent3" accent4="accent4" accent5="accent5" accent6="accent6" hlink="hlink" folHlink="folHlink"/>
  <p:notesStyle>
    <a:lvl1pPr marL="0" algn="l" defTabSz="1075334" rtl="0" eaLnBrk="1" latinLnBrk="0" hangingPunct="1">
      <a:defRPr sz="1411" kern="1200">
        <a:solidFill>
          <a:schemeClr val="tx1"/>
        </a:solidFill>
        <a:latin typeface="+mn-lt"/>
        <a:ea typeface="+mn-ea"/>
        <a:cs typeface="+mn-cs"/>
      </a:defRPr>
    </a:lvl1pPr>
    <a:lvl2pPr marL="537667" algn="l" defTabSz="1075334" rtl="0" eaLnBrk="1" latinLnBrk="0" hangingPunct="1">
      <a:defRPr sz="1411" kern="1200">
        <a:solidFill>
          <a:schemeClr val="tx1"/>
        </a:solidFill>
        <a:latin typeface="+mn-lt"/>
        <a:ea typeface="+mn-ea"/>
        <a:cs typeface="+mn-cs"/>
      </a:defRPr>
    </a:lvl2pPr>
    <a:lvl3pPr marL="1075334" algn="l" defTabSz="1075334" rtl="0" eaLnBrk="1" latinLnBrk="0" hangingPunct="1">
      <a:defRPr sz="1411" kern="1200">
        <a:solidFill>
          <a:schemeClr val="tx1"/>
        </a:solidFill>
        <a:latin typeface="+mn-lt"/>
        <a:ea typeface="+mn-ea"/>
        <a:cs typeface="+mn-cs"/>
      </a:defRPr>
    </a:lvl3pPr>
    <a:lvl4pPr marL="1613002" algn="l" defTabSz="1075334" rtl="0" eaLnBrk="1" latinLnBrk="0" hangingPunct="1">
      <a:defRPr sz="1411" kern="1200">
        <a:solidFill>
          <a:schemeClr val="tx1"/>
        </a:solidFill>
        <a:latin typeface="+mn-lt"/>
        <a:ea typeface="+mn-ea"/>
        <a:cs typeface="+mn-cs"/>
      </a:defRPr>
    </a:lvl4pPr>
    <a:lvl5pPr marL="2150669" algn="l" defTabSz="1075334" rtl="0" eaLnBrk="1" latinLnBrk="0" hangingPunct="1">
      <a:defRPr sz="1411" kern="1200">
        <a:solidFill>
          <a:schemeClr val="tx1"/>
        </a:solidFill>
        <a:latin typeface="+mn-lt"/>
        <a:ea typeface="+mn-ea"/>
        <a:cs typeface="+mn-cs"/>
      </a:defRPr>
    </a:lvl5pPr>
    <a:lvl6pPr marL="2688336" algn="l" defTabSz="1075334" rtl="0" eaLnBrk="1" latinLnBrk="0" hangingPunct="1">
      <a:defRPr sz="1411" kern="1200">
        <a:solidFill>
          <a:schemeClr val="tx1"/>
        </a:solidFill>
        <a:latin typeface="+mn-lt"/>
        <a:ea typeface="+mn-ea"/>
        <a:cs typeface="+mn-cs"/>
      </a:defRPr>
    </a:lvl6pPr>
    <a:lvl7pPr marL="3226003" algn="l" defTabSz="1075334" rtl="0" eaLnBrk="1" latinLnBrk="0" hangingPunct="1">
      <a:defRPr sz="1411" kern="1200">
        <a:solidFill>
          <a:schemeClr val="tx1"/>
        </a:solidFill>
        <a:latin typeface="+mn-lt"/>
        <a:ea typeface="+mn-ea"/>
        <a:cs typeface="+mn-cs"/>
      </a:defRPr>
    </a:lvl7pPr>
    <a:lvl8pPr marL="3763670" algn="l" defTabSz="1075334" rtl="0" eaLnBrk="1" latinLnBrk="0" hangingPunct="1">
      <a:defRPr sz="1411" kern="1200">
        <a:solidFill>
          <a:schemeClr val="tx1"/>
        </a:solidFill>
        <a:latin typeface="+mn-lt"/>
        <a:ea typeface="+mn-ea"/>
        <a:cs typeface="+mn-cs"/>
      </a:defRPr>
    </a:lvl8pPr>
    <a:lvl9pPr marL="4301338" algn="l" defTabSz="1075334" rtl="0" eaLnBrk="1" latinLnBrk="0" hangingPunct="1">
      <a:defRPr sz="141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C5E0A6AD-872A-47E8-916B-AA259E934C9D}" type="slidenum">
              <a:rPr lang="fr-FR" smtClean="0"/>
              <a:t>1</a:t>
            </a:fld>
            <a:endParaRPr lang="fr-FR"/>
          </a:p>
        </p:txBody>
      </p:sp>
    </p:spTree>
    <p:extLst>
      <p:ext uri="{BB962C8B-B14F-4D97-AF65-F5344CB8AC3E}">
        <p14:creationId xmlns:p14="http://schemas.microsoft.com/office/powerpoint/2010/main" val="2924345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fr-FR"/>
              <a:t>Modifiez le style du titre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C468349-2415-4210-B445-C3B5345AFB38}" type="datetimeFigureOut">
              <a:rPr lang="fr-FR" smtClean="0"/>
              <a:t>15/07/2021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7E901FB-745E-489A-B7AF-2C7E4D8A6865}" type="slidenum">
              <a:rPr lang="fr-FR" smtClean="0"/>
              <a:t>‹N°›</a:t>
            </a:fld>
            <a:endParaRPr lang="fr-FR"/>
          </a:p>
        </p:txBody>
      </p:sp>
    </p:spTree>
    <p:extLst>
      <p:ext uri="{BB962C8B-B14F-4D97-AF65-F5344CB8AC3E}">
        <p14:creationId xmlns:p14="http://schemas.microsoft.com/office/powerpoint/2010/main" val="1882802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C468349-2415-4210-B445-C3B5345AFB38}" type="datetimeFigureOut">
              <a:rPr lang="fr-FR" smtClean="0"/>
              <a:t>15/07/2021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7E901FB-745E-489A-B7AF-2C7E4D8A6865}" type="slidenum">
              <a:rPr lang="fr-FR" smtClean="0"/>
              <a:t>‹N°›</a:t>
            </a:fld>
            <a:endParaRPr lang="fr-FR"/>
          </a:p>
        </p:txBody>
      </p:sp>
    </p:spTree>
    <p:extLst>
      <p:ext uri="{BB962C8B-B14F-4D97-AF65-F5344CB8AC3E}">
        <p14:creationId xmlns:p14="http://schemas.microsoft.com/office/powerpoint/2010/main" val="2115197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C468349-2415-4210-B445-C3B5345AFB38}" type="datetimeFigureOut">
              <a:rPr lang="fr-FR" smtClean="0"/>
              <a:t>15/07/2021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7E901FB-745E-489A-B7AF-2C7E4D8A6865}" type="slidenum">
              <a:rPr lang="fr-FR" smtClean="0"/>
              <a:t>‹N°›</a:t>
            </a:fld>
            <a:endParaRPr lang="fr-FR"/>
          </a:p>
        </p:txBody>
      </p:sp>
    </p:spTree>
    <p:extLst>
      <p:ext uri="{BB962C8B-B14F-4D97-AF65-F5344CB8AC3E}">
        <p14:creationId xmlns:p14="http://schemas.microsoft.com/office/powerpoint/2010/main" val="3233871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C468349-2415-4210-B445-C3B5345AFB38}" type="datetimeFigureOut">
              <a:rPr lang="fr-FR" smtClean="0"/>
              <a:t>15/07/2021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7E901FB-745E-489A-B7AF-2C7E4D8A6865}" type="slidenum">
              <a:rPr lang="fr-FR" smtClean="0"/>
              <a:t>‹N°›</a:t>
            </a:fld>
            <a:endParaRPr lang="fr-FR"/>
          </a:p>
        </p:txBody>
      </p:sp>
    </p:spTree>
    <p:extLst>
      <p:ext uri="{BB962C8B-B14F-4D97-AF65-F5344CB8AC3E}">
        <p14:creationId xmlns:p14="http://schemas.microsoft.com/office/powerpoint/2010/main" val="289977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fr-FR"/>
              <a:t>Modifiez le style du titre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C468349-2415-4210-B445-C3B5345AFB38}" type="datetimeFigureOut">
              <a:rPr lang="fr-FR" smtClean="0"/>
              <a:t>15/07/2021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7E901FB-745E-489A-B7AF-2C7E4D8A6865}" type="slidenum">
              <a:rPr lang="fr-FR" smtClean="0"/>
              <a:t>‹N°›</a:t>
            </a:fld>
            <a:endParaRPr lang="fr-FR"/>
          </a:p>
        </p:txBody>
      </p:sp>
    </p:spTree>
    <p:extLst>
      <p:ext uri="{BB962C8B-B14F-4D97-AF65-F5344CB8AC3E}">
        <p14:creationId xmlns:p14="http://schemas.microsoft.com/office/powerpoint/2010/main" val="130329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C468349-2415-4210-B445-C3B5345AFB38}" type="datetimeFigureOut">
              <a:rPr lang="fr-FR" smtClean="0"/>
              <a:t>15/07/2021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7E901FB-745E-489A-B7AF-2C7E4D8A6865}" type="slidenum">
              <a:rPr lang="fr-FR" smtClean="0"/>
              <a:t>‹N°›</a:t>
            </a:fld>
            <a:endParaRPr lang="fr-FR"/>
          </a:p>
        </p:txBody>
      </p:sp>
    </p:spTree>
    <p:extLst>
      <p:ext uri="{BB962C8B-B14F-4D97-AF65-F5344CB8AC3E}">
        <p14:creationId xmlns:p14="http://schemas.microsoft.com/office/powerpoint/2010/main" val="38302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fr-FR"/>
              <a:t>Modifiez le style du titre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fr-FR"/>
              <a:t>Cliquez pour modifier les styles du texte du masque</a:t>
            </a:r>
          </a:p>
        </p:txBody>
      </p:sp>
      <p:sp>
        <p:nvSpPr>
          <p:cNvPr id="4" name="Content Placeholder 3"/>
          <p:cNvSpPr>
            <a:spLocks noGrp="1"/>
          </p:cNvSpPr>
          <p:nvPr>
            <p:ph sz="half" idx="2"/>
          </p:nvPr>
        </p:nvSpPr>
        <p:spPr>
          <a:xfrm>
            <a:off x="881779" y="3507105"/>
            <a:ext cx="5415676" cy="515842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fr-FR"/>
              <a:t>Cliquez pour modifier les styles du texte du masque</a:t>
            </a:r>
          </a:p>
        </p:txBody>
      </p:sp>
      <p:sp>
        <p:nvSpPr>
          <p:cNvPr id="6" name="Content Placeholder 5"/>
          <p:cNvSpPr>
            <a:spLocks noGrp="1"/>
          </p:cNvSpPr>
          <p:nvPr>
            <p:ph sz="quarter" idx="4"/>
          </p:nvPr>
        </p:nvSpPr>
        <p:spPr>
          <a:xfrm>
            <a:off x="6480811" y="3507105"/>
            <a:ext cx="5442347" cy="515842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C468349-2415-4210-B445-C3B5345AFB38}" type="datetimeFigureOut">
              <a:rPr lang="fr-FR" smtClean="0"/>
              <a:t>15/07/2021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7E901FB-745E-489A-B7AF-2C7E4D8A6865}" type="slidenum">
              <a:rPr lang="fr-FR" smtClean="0"/>
              <a:t>‹N°›</a:t>
            </a:fld>
            <a:endParaRPr lang="fr-FR"/>
          </a:p>
        </p:txBody>
      </p:sp>
    </p:spTree>
    <p:extLst>
      <p:ext uri="{BB962C8B-B14F-4D97-AF65-F5344CB8AC3E}">
        <p14:creationId xmlns:p14="http://schemas.microsoft.com/office/powerpoint/2010/main" val="1644719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C468349-2415-4210-B445-C3B5345AFB38}" type="datetimeFigureOut">
              <a:rPr lang="fr-FR" smtClean="0"/>
              <a:t>15/07/2021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7E901FB-745E-489A-B7AF-2C7E4D8A6865}" type="slidenum">
              <a:rPr lang="fr-FR" smtClean="0"/>
              <a:t>‹N°›</a:t>
            </a:fld>
            <a:endParaRPr lang="fr-FR"/>
          </a:p>
        </p:txBody>
      </p:sp>
    </p:spTree>
    <p:extLst>
      <p:ext uri="{BB962C8B-B14F-4D97-AF65-F5344CB8AC3E}">
        <p14:creationId xmlns:p14="http://schemas.microsoft.com/office/powerpoint/2010/main" val="3757128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468349-2415-4210-B445-C3B5345AFB38}" type="datetimeFigureOut">
              <a:rPr lang="fr-FR" smtClean="0"/>
              <a:t>15/07/2021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7E901FB-745E-489A-B7AF-2C7E4D8A6865}" type="slidenum">
              <a:rPr lang="fr-FR" smtClean="0"/>
              <a:t>‹N°›</a:t>
            </a:fld>
            <a:endParaRPr lang="fr-FR"/>
          </a:p>
        </p:txBody>
      </p:sp>
    </p:spTree>
    <p:extLst>
      <p:ext uri="{BB962C8B-B14F-4D97-AF65-F5344CB8AC3E}">
        <p14:creationId xmlns:p14="http://schemas.microsoft.com/office/powerpoint/2010/main" val="3131620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fr-FR"/>
              <a:t>Modifiez le style du titre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C468349-2415-4210-B445-C3B5345AFB38}" type="datetimeFigureOut">
              <a:rPr lang="fr-FR" smtClean="0"/>
              <a:t>15/07/2021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7E901FB-745E-489A-B7AF-2C7E4D8A6865}" type="slidenum">
              <a:rPr lang="fr-FR" smtClean="0"/>
              <a:t>‹N°›</a:t>
            </a:fld>
            <a:endParaRPr lang="fr-FR"/>
          </a:p>
        </p:txBody>
      </p:sp>
    </p:spTree>
    <p:extLst>
      <p:ext uri="{BB962C8B-B14F-4D97-AF65-F5344CB8AC3E}">
        <p14:creationId xmlns:p14="http://schemas.microsoft.com/office/powerpoint/2010/main" val="3380509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fr-FR"/>
              <a:t>Modifiez le style du titre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fr-FR"/>
              <a:t>Cliquez sur l'icône pour ajouter une image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C468349-2415-4210-B445-C3B5345AFB38}" type="datetimeFigureOut">
              <a:rPr lang="fr-FR" smtClean="0"/>
              <a:t>15/07/2021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7E901FB-745E-489A-B7AF-2C7E4D8A6865}" type="slidenum">
              <a:rPr lang="fr-FR" smtClean="0"/>
              <a:t>‹N°›</a:t>
            </a:fld>
            <a:endParaRPr lang="fr-FR"/>
          </a:p>
        </p:txBody>
      </p:sp>
    </p:spTree>
    <p:extLst>
      <p:ext uri="{BB962C8B-B14F-4D97-AF65-F5344CB8AC3E}">
        <p14:creationId xmlns:p14="http://schemas.microsoft.com/office/powerpoint/2010/main" val="2389241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C468349-2415-4210-B445-C3B5345AFB38}" type="datetimeFigureOut">
              <a:rPr lang="fr-FR" smtClean="0"/>
              <a:t>15/07/2021</a:t>
            </a:fld>
            <a:endParaRPr lang="fr-FR"/>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27E901FB-745E-489A-B7AF-2C7E4D8A6865}" type="slidenum">
              <a:rPr lang="fr-FR" smtClean="0"/>
              <a:t>‹N°›</a:t>
            </a:fld>
            <a:endParaRPr lang="fr-FR"/>
          </a:p>
        </p:txBody>
      </p:sp>
    </p:spTree>
    <p:extLst>
      <p:ext uri="{BB962C8B-B14F-4D97-AF65-F5344CB8AC3E}">
        <p14:creationId xmlns:p14="http://schemas.microsoft.com/office/powerpoint/2010/main" val="16509284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9.svg"/><Relationship Id="rId18" Type="http://schemas.openxmlformats.org/officeDocument/2006/relationships/image" Target="../media/image11.png"/><Relationship Id="rId26" Type="http://schemas.openxmlformats.org/officeDocument/2006/relationships/image" Target="../media/image19.jpeg"/><Relationship Id="rId21" Type="http://schemas.openxmlformats.org/officeDocument/2006/relationships/image" Target="../media/image14.png"/><Relationship Id="rId34" Type="http://schemas.openxmlformats.org/officeDocument/2006/relationships/image" Target="../media/image24.png"/><Relationship Id="rId7" Type="http://schemas.openxmlformats.org/officeDocument/2006/relationships/image" Target="../media/image5.png"/><Relationship Id="rId12" Type="http://schemas.openxmlformats.org/officeDocument/2006/relationships/image" Target="../media/image8.png"/><Relationship Id="rId17" Type="http://schemas.microsoft.com/office/2007/relationships/hdphoto" Target="../media/hdphoto4.wdp"/><Relationship Id="rId25" Type="http://schemas.openxmlformats.org/officeDocument/2006/relationships/image" Target="../media/image18.png"/><Relationship Id="rId33" Type="http://schemas.microsoft.com/office/2007/relationships/hdphoto" Target="../media/hdphoto7.wdp"/><Relationship Id="rId2" Type="http://schemas.openxmlformats.org/officeDocument/2006/relationships/notesSlide" Target="../notesSlides/notesSlide1.xml"/><Relationship Id="rId16" Type="http://schemas.openxmlformats.org/officeDocument/2006/relationships/image" Target="../media/image10.png"/><Relationship Id="rId20" Type="http://schemas.openxmlformats.org/officeDocument/2006/relationships/image" Target="../media/image13.png"/><Relationship Id="rId29" Type="http://schemas.microsoft.com/office/2007/relationships/hdphoto" Target="../media/hdphoto5.wdp"/><Relationship Id="rId1" Type="http://schemas.openxmlformats.org/officeDocument/2006/relationships/slideLayout" Target="../slideLayouts/slideLayout1.xml"/><Relationship Id="rId6" Type="http://schemas.openxmlformats.org/officeDocument/2006/relationships/image" Target="../media/image4.png"/><Relationship Id="rId11" Type="http://schemas.microsoft.com/office/2007/relationships/hdphoto" Target="../media/hdphoto2.wdp"/><Relationship Id="rId24" Type="http://schemas.openxmlformats.org/officeDocument/2006/relationships/image" Target="../media/image17.png"/><Relationship Id="rId32" Type="http://schemas.openxmlformats.org/officeDocument/2006/relationships/image" Target="../media/image23.png"/><Relationship Id="rId37" Type="http://schemas.openxmlformats.org/officeDocument/2006/relationships/image" Target="../media/image26.png"/><Relationship Id="rId5" Type="http://schemas.openxmlformats.org/officeDocument/2006/relationships/image" Target="../media/image3.png"/><Relationship Id="rId15" Type="http://schemas.microsoft.com/office/2007/relationships/hdphoto" Target="../media/hdphoto3.wdp"/><Relationship Id="rId23" Type="http://schemas.openxmlformats.org/officeDocument/2006/relationships/image" Target="../media/image16.png"/><Relationship Id="rId28" Type="http://schemas.openxmlformats.org/officeDocument/2006/relationships/image" Target="../media/image21.png"/><Relationship Id="rId36" Type="http://schemas.openxmlformats.org/officeDocument/2006/relationships/image" Target="../media/image25.png"/><Relationship Id="rId10" Type="http://schemas.openxmlformats.org/officeDocument/2006/relationships/image" Target="../media/image7.png"/><Relationship Id="rId19" Type="http://schemas.openxmlformats.org/officeDocument/2006/relationships/image" Target="../media/image12.png"/><Relationship Id="rId31" Type="http://schemas.microsoft.com/office/2007/relationships/hdphoto" Target="../media/hdphoto6.wdp"/><Relationship Id="rId4" Type="http://schemas.openxmlformats.org/officeDocument/2006/relationships/image" Target="../media/image2.png"/><Relationship Id="rId9" Type="http://schemas.microsoft.com/office/2007/relationships/hdphoto" Target="../media/hdphoto1.wdp"/><Relationship Id="rId14" Type="http://schemas.openxmlformats.org/officeDocument/2006/relationships/image" Target="../media/image9.png"/><Relationship Id="rId22" Type="http://schemas.openxmlformats.org/officeDocument/2006/relationships/image" Target="../media/image15.png"/><Relationship Id="rId27" Type="http://schemas.openxmlformats.org/officeDocument/2006/relationships/image" Target="../media/image20.jpeg"/><Relationship Id="rId30" Type="http://schemas.openxmlformats.org/officeDocument/2006/relationships/image" Target="../media/image22.png"/><Relationship Id="rId35" Type="http://schemas.microsoft.com/office/2007/relationships/hdphoto" Target="../media/hdphoto8.wdp"/><Relationship Id="rId8" Type="http://schemas.openxmlformats.org/officeDocument/2006/relationships/image" Target="../media/image6.png"/><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ZoneTexte 119">
            <a:extLst>
              <a:ext uri="{FF2B5EF4-FFF2-40B4-BE49-F238E27FC236}">
                <a16:creationId xmlns:a16="http://schemas.microsoft.com/office/drawing/2014/main" id="{AD92A657-9D6E-46FC-9ED5-49E555D418C9}"/>
              </a:ext>
            </a:extLst>
          </p:cNvPr>
          <p:cNvSpPr txBox="1"/>
          <p:nvPr/>
        </p:nvSpPr>
        <p:spPr>
          <a:xfrm>
            <a:off x="6379668" y="2163425"/>
            <a:ext cx="2351334" cy="1061829"/>
          </a:xfrm>
          <a:prstGeom prst="rect">
            <a:avLst/>
          </a:prstGeom>
          <a:noFill/>
        </p:spPr>
        <p:txBody>
          <a:bodyPr wrap="square" rtlCol="0">
            <a:spAutoFit/>
          </a:bodyPr>
          <a:lstStyle/>
          <a:p>
            <a:pPr algn="ctr"/>
            <a:r>
              <a:rPr lang="fr-FR" sz="1100" dirty="0">
                <a:latin typeface="Bahnschrift Light Condensed" panose="020B0502040204020203" pitchFamily="34" charset="0"/>
              </a:rPr>
              <a:t>Pilotage du « Mois du film documentaire »</a:t>
            </a:r>
          </a:p>
          <a:p>
            <a:pPr algn="ctr"/>
            <a:r>
              <a:rPr lang="fr-FR" sz="1400" dirty="0">
                <a:latin typeface="Bahnschrift Light Condensed" panose="020B0502040204020203" pitchFamily="34" charset="0"/>
              </a:rPr>
              <a:t>700</a:t>
            </a:r>
            <a:r>
              <a:rPr lang="fr-FR" sz="1200" dirty="0">
                <a:latin typeface="Bahnschrift Light Condensed" panose="020B0502040204020203" pitchFamily="34" charset="0"/>
              </a:rPr>
              <a:t> </a:t>
            </a:r>
            <a:r>
              <a:rPr lang="fr-FR" sz="1100" dirty="0">
                <a:latin typeface="Bahnschrift Light Condensed" panose="020B0502040204020203" pitchFamily="34" charset="0"/>
              </a:rPr>
              <a:t>participants</a:t>
            </a:r>
          </a:p>
          <a:p>
            <a:pPr algn="ctr"/>
            <a:r>
              <a:rPr lang="fr-FR" sz="1400" dirty="0">
                <a:latin typeface="Bahnschrift Light Condensed" panose="020B0502040204020203" pitchFamily="34" charset="0"/>
              </a:rPr>
              <a:t>19</a:t>
            </a:r>
            <a:r>
              <a:rPr lang="fr-FR" sz="1200" dirty="0">
                <a:latin typeface="Bahnschrift Light Condensed" panose="020B0502040204020203" pitchFamily="34" charset="0"/>
              </a:rPr>
              <a:t> </a:t>
            </a:r>
            <a:r>
              <a:rPr lang="fr-FR" sz="1100" dirty="0">
                <a:latin typeface="Bahnschrift Light Condensed" panose="020B0502040204020203" pitchFamily="34" charset="0"/>
              </a:rPr>
              <a:t>projections</a:t>
            </a:r>
          </a:p>
          <a:p>
            <a:pPr algn="ctr"/>
            <a:r>
              <a:rPr lang="fr-FR" sz="1200" dirty="0">
                <a:latin typeface="Bahnschrift Light Condensed" panose="020B0502040204020203" pitchFamily="34" charset="0"/>
              </a:rPr>
              <a:t>18</a:t>
            </a:r>
            <a:r>
              <a:rPr lang="fr-FR" sz="1100" dirty="0">
                <a:latin typeface="Bahnschrift Light Condensed" panose="020B0502040204020203" pitchFamily="34" charset="0"/>
              </a:rPr>
              <a:t> bibliothèques </a:t>
            </a:r>
          </a:p>
          <a:p>
            <a:pPr algn="ctr"/>
            <a:r>
              <a:rPr lang="fr-FR" sz="1100" dirty="0" smtClean="0">
                <a:latin typeface="Bahnschrift Light Condensed" panose="020B0502040204020203" pitchFamily="34" charset="0"/>
              </a:rPr>
              <a:t>[en moyenne par an]</a:t>
            </a:r>
            <a:endParaRPr lang="fr-FR" sz="1100" dirty="0">
              <a:latin typeface="Bahnschrift Light Condensed" panose="020B0502040204020203" pitchFamily="34" charset="0"/>
            </a:endParaRPr>
          </a:p>
        </p:txBody>
      </p:sp>
      <p:sp>
        <p:nvSpPr>
          <p:cNvPr id="149" name="Rectangle : coins arrondis 148">
            <a:extLst>
              <a:ext uri="{FF2B5EF4-FFF2-40B4-BE49-F238E27FC236}">
                <a16:creationId xmlns:a16="http://schemas.microsoft.com/office/drawing/2014/main" id="{5456A4F0-BDE7-4393-8F8E-780D8584C424}"/>
              </a:ext>
            </a:extLst>
          </p:cNvPr>
          <p:cNvSpPr/>
          <p:nvPr/>
        </p:nvSpPr>
        <p:spPr>
          <a:xfrm>
            <a:off x="6512582" y="6606343"/>
            <a:ext cx="5767739" cy="2491966"/>
          </a:xfrm>
          <a:prstGeom prst="round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6" name="Rectangle : coins arrondis 95">
            <a:extLst>
              <a:ext uri="{FF2B5EF4-FFF2-40B4-BE49-F238E27FC236}">
                <a16:creationId xmlns:a16="http://schemas.microsoft.com/office/drawing/2014/main" id="{780F530E-560A-4894-8C18-770C9FDACB9B}"/>
              </a:ext>
            </a:extLst>
          </p:cNvPr>
          <p:cNvSpPr/>
          <p:nvPr/>
        </p:nvSpPr>
        <p:spPr>
          <a:xfrm>
            <a:off x="2879409" y="1545203"/>
            <a:ext cx="1042601" cy="2510900"/>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4" name="Rectangle 23">
            <a:extLst>
              <a:ext uri="{FF2B5EF4-FFF2-40B4-BE49-F238E27FC236}">
                <a16:creationId xmlns:a16="http://schemas.microsoft.com/office/drawing/2014/main" id="{E0E203F8-3FB9-4D3D-A468-580D8DEDBBB8}"/>
              </a:ext>
            </a:extLst>
          </p:cNvPr>
          <p:cNvSpPr/>
          <p:nvPr/>
        </p:nvSpPr>
        <p:spPr>
          <a:xfrm>
            <a:off x="381468" y="214089"/>
            <a:ext cx="12049399" cy="667379"/>
          </a:xfrm>
          <a:prstGeom prst="rect">
            <a:avLst/>
          </a:prstGeom>
          <a:solidFill>
            <a:srgbClr val="8FE5E9"/>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ZoneTexte 25">
            <a:extLst>
              <a:ext uri="{FF2B5EF4-FFF2-40B4-BE49-F238E27FC236}">
                <a16:creationId xmlns:a16="http://schemas.microsoft.com/office/drawing/2014/main" id="{B9B2F6BF-21DA-47C1-BFB3-4A74C1E959D5}"/>
              </a:ext>
            </a:extLst>
          </p:cNvPr>
          <p:cNvSpPr txBox="1"/>
          <p:nvPr/>
        </p:nvSpPr>
        <p:spPr>
          <a:xfrm>
            <a:off x="1008095" y="255390"/>
            <a:ext cx="3703115" cy="584775"/>
          </a:xfrm>
          <a:prstGeom prst="rect">
            <a:avLst/>
          </a:prstGeom>
          <a:noFill/>
        </p:spPr>
        <p:txBody>
          <a:bodyPr wrap="square" rtlCol="0">
            <a:spAutoFit/>
          </a:bodyPr>
          <a:lstStyle/>
          <a:p>
            <a:r>
              <a:rPr lang="fr-FR" sz="3200" b="1" dirty="0">
                <a:latin typeface="Bahnschrift Condensed" panose="020B0502040204020203" pitchFamily="34" charset="0"/>
              </a:rPr>
              <a:t>BILAN DU PDLP </a:t>
            </a:r>
            <a:r>
              <a:rPr lang="fr-FR" sz="3200" b="1" dirty="0" smtClean="0">
                <a:latin typeface="Bahnschrift Condensed" panose="020B0502040204020203" pitchFamily="34" charset="0"/>
              </a:rPr>
              <a:t>2016-2021</a:t>
            </a:r>
            <a:endParaRPr lang="fr-FR" sz="3200" b="1" dirty="0">
              <a:latin typeface="Bahnschrift Condensed" panose="020B0502040204020203" pitchFamily="34" charset="0"/>
            </a:endParaRPr>
          </a:p>
        </p:txBody>
      </p:sp>
      <p:grpSp>
        <p:nvGrpSpPr>
          <p:cNvPr id="6" name="Groupe 5">
            <a:extLst>
              <a:ext uri="{FF2B5EF4-FFF2-40B4-BE49-F238E27FC236}">
                <a16:creationId xmlns:a16="http://schemas.microsoft.com/office/drawing/2014/main" id="{1D3B6638-3053-4916-A615-195F9546000C}"/>
              </a:ext>
            </a:extLst>
          </p:cNvPr>
          <p:cNvGrpSpPr/>
          <p:nvPr/>
        </p:nvGrpSpPr>
        <p:grpSpPr>
          <a:xfrm>
            <a:off x="381468" y="1170805"/>
            <a:ext cx="12038664" cy="8027169"/>
            <a:chOff x="394636" y="1145405"/>
            <a:chExt cx="12038664" cy="8027169"/>
          </a:xfrm>
        </p:grpSpPr>
        <p:sp>
          <p:nvSpPr>
            <p:cNvPr id="2" name="Rectangle 1">
              <a:extLst>
                <a:ext uri="{FF2B5EF4-FFF2-40B4-BE49-F238E27FC236}">
                  <a16:creationId xmlns:a16="http://schemas.microsoft.com/office/drawing/2014/main" id="{CF238E93-1C05-4BDE-BD10-8842024EE0AE}"/>
                </a:ext>
              </a:extLst>
            </p:cNvPr>
            <p:cNvSpPr/>
            <p:nvPr/>
          </p:nvSpPr>
          <p:spPr>
            <a:xfrm>
              <a:off x="394636" y="1145405"/>
              <a:ext cx="12038664" cy="8027169"/>
            </a:xfrm>
            <a:prstGeom prst="rect">
              <a:avLst/>
            </a:prstGeom>
            <a:no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 name="Connecteur droit 3">
              <a:extLst>
                <a:ext uri="{FF2B5EF4-FFF2-40B4-BE49-F238E27FC236}">
                  <a16:creationId xmlns:a16="http://schemas.microsoft.com/office/drawing/2014/main" id="{5C5D3282-6F2B-40C0-BAE7-6C995065635E}"/>
                </a:ext>
              </a:extLst>
            </p:cNvPr>
            <p:cNvCxnSpPr>
              <a:stCxn id="2" idx="0"/>
              <a:endCxn id="2" idx="2"/>
            </p:cNvCxnSpPr>
            <p:nvPr/>
          </p:nvCxnSpPr>
          <p:spPr>
            <a:xfrm>
              <a:off x="6413968" y="1145405"/>
              <a:ext cx="0" cy="8027169"/>
            </a:xfrm>
            <a:prstGeom prst="line">
              <a:avLst/>
            </a:prstGeom>
            <a:ln w="12700">
              <a:solidFill>
                <a:schemeClr val="accent1"/>
              </a:solidFill>
              <a:prstDash val="sysDot"/>
            </a:ln>
          </p:spPr>
          <p:style>
            <a:lnRef idx="1">
              <a:schemeClr val="accent1"/>
            </a:lnRef>
            <a:fillRef idx="0">
              <a:schemeClr val="accent1"/>
            </a:fillRef>
            <a:effectRef idx="0">
              <a:schemeClr val="accent1"/>
            </a:effectRef>
            <a:fontRef idx="minor">
              <a:schemeClr val="tx1"/>
            </a:fontRef>
          </p:style>
        </p:cxnSp>
      </p:grpSp>
      <p:sp>
        <p:nvSpPr>
          <p:cNvPr id="27" name="ZoneTexte 26">
            <a:extLst>
              <a:ext uri="{FF2B5EF4-FFF2-40B4-BE49-F238E27FC236}">
                <a16:creationId xmlns:a16="http://schemas.microsoft.com/office/drawing/2014/main" id="{B851C5B4-152D-42E2-95A7-CD8529AEB37F}"/>
              </a:ext>
            </a:extLst>
          </p:cNvPr>
          <p:cNvSpPr txBox="1"/>
          <p:nvPr/>
        </p:nvSpPr>
        <p:spPr>
          <a:xfrm>
            <a:off x="1741723" y="962779"/>
            <a:ext cx="3298822" cy="369332"/>
          </a:xfrm>
          <a:prstGeom prst="rect">
            <a:avLst/>
          </a:prstGeom>
          <a:solidFill>
            <a:schemeClr val="bg1"/>
          </a:solidFill>
        </p:spPr>
        <p:txBody>
          <a:bodyPr wrap="square">
            <a:spAutoFit/>
          </a:bodyPr>
          <a:lstStyle/>
          <a:p>
            <a:pPr algn="ctr"/>
            <a:r>
              <a:rPr lang="fr-FR" sz="1800" b="1" dirty="0">
                <a:effectLst>
                  <a:outerShdw blurRad="50800" dist="38100" dir="5400000" algn="t" rotWithShape="0">
                    <a:prstClr val="black">
                      <a:alpha val="40000"/>
                    </a:prstClr>
                  </a:outerShdw>
                </a:effectLst>
                <a:latin typeface="Bahnschrift Condensed" panose="020B0502040204020203" pitchFamily="34" charset="0"/>
              </a:rPr>
              <a:t>RESEAUX INTERCOMMUNAUX &amp; DESSERTE</a:t>
            </a:r>
          </a:p>
        </p:txBody>
      </p:sp>
      <p:pic>
        <p:nvPicPr>
          <p:cNvPr id="11" name="Image 10">
            <a:extLst>
              <a:ext uri="{FF2B5EF4-FFF2-40B4-BE49-F238E27FC236}">
                <a16:creationId xmlns:a16="http://schemas.microsoft.com/office/drawing/2014/main" id="{29F29004-F833-454F-A1DB-75446BFA78C5}"/>
              </a:ext>
            </a:extLst>
          </p:cNvPr>
          <p:cNvPicPr>
            <a:picLocks noChangeAspect="1"/>
          </p:cNvPicPr>
          <p:nvPr/>
        </p:nvPicPr>
        <p:blipFill>
          <a:blip r:embed="rId3">
            <a:duotone>
              <a:schemeClr val="accent5">
                <a:shade val="45000"/>
                <a:satMod val="135000"/>
              </a:schemeClr>
              <a:prstClr val="white"/>
            </a:duotone>
          </a:blip>
          <a:stretch>
            <a:fillRect/>
          </a:stretch>
        </p:blipFill>
        <p:spPr>
          <a:xfrm>
            <a:off x="5119385" y="1448308"/>
            <a:ext cx="739822" cy="427452"/>
          </a:xfrm>
          <a:prstGeom prst="rect">
            <a:avLst/>
          </a:prstGeom>
        </p:spPr>
      </p:pic>
      <p:pic>
        <p:nvPicPr>
          <p:cNvPr id="28" name="Image 27">
            <a:extLst>
              <a:ext uri="{FF2B5EF4-FFF2-40B4-BE49-F238E27FC236}">
                <a16:creationId xmlns:a16="http://schemas.microsoft.com/office/drawing/2014/main" id="{D1A2C563-5F06-474E-80F5-D8C85DB3B090}"/>
              </a:ext>
            </a:extLst>
          </p:cNvPr>
          <p:cNvPicPr>
            <a:picLocks noChangeAspect="1"/>
          </p:cNvPicPr>
          <p:nvPr/>
        </p:nvPicPr>
        <p:blipFill>
          <a:blip r:embed="rId3">
            <a:duotone>
              <a:schemeClr val="accent5">
                <a:shade val="45000"/>
                <a:satMod val="135000"/>
              </a:schemeClr>
              <a:prstClr val="white"/>
            </a:duotone>
          </a:blip>
          <a:stretch>
            <a:fillRect/>
          </a:stretch>
        </p:blipFill>
        <p:spPr>
          <a:xfrm>
            <a:off x="4084583" y="2496254"/>
            <a:ext cx="639229" cy="369332"/>
          </a:xfrm>
          <a:prstGeom prst="rect">
            <a:avLst/>
          </a:prstGeom>
        </p:spPr>
      </p:pic>
      <p:pic>
        <p:nvPicPr>
          <p:cNvPr id="34" name="Image 33">
            <a:extLst>
              <a:ext uri="{FF2B5EF4-FFF2-40B4-BE49-F238E27FC236}">
                <a16:creationId xmlns:a16="http://schemas.microsoft.com/office/drawing/2014/main" id="{0A28AB2B-E3A4-4059-A2AF-2477A278D3EC}"/>
              </a:ext>
            </a:extLst>
          </p:cNvPr>
          <p:cNvPicPr>
            <a:picLocks noChangeAspect="1"/>
          </p:cNvPicPr>
          <p:nvPr/>
        </p:nvPicPr>
        <p:blipFill>
          <a:blip r:embed="rId4">
            <a:duotone>
              <a:schemeClr val="accent5">
                <a:shade val="45000"/>
                <a:satMod val="135000"/>
              </a:schemeClr>
              <a:prstClr val="white"/>
            </a:duotone>
          </a:blip>
          <a:stretch>
            <a:fillRect/>
          </a:stretch>
        </p:blipFill>
        <p:spPr>
          <a:xfrm>
            <a:off x="5107061" y="2057400"/>
            <a:ext cx="554905" cy="499851"/>
          </a:xfrm>
          <a:prstGeom prst="rect">
            <a:avLst/>
          </a:prstGeom>
        </p:spPr>
      </p:pic>
      <p:pic>
        <p:nvPicPr>
          <p:cNvPr id="30" name="Image 29">
            <a:extLst>
              <a:ext uri="{FF2B5EF4-FFF2-40B4-BE49-F238E27FC236}">
                <a16:creationId xmlns:a16="http://schemas.microsoft.com/office/drawing/2014/main" id="{913D816F-7594-4B63-83A6-731553973842}"/>
              </a:ext>
            </a:extLst>
          </p:cNvPr>
          <p:cNvPicPr>
            <a:picLocks noChangeAspect="1"/>
          </p:cNvPicPr>
          <p:nvPr/>
        </p:nvPicPr>
        <p:blipFill>
          <a:blip r:embed="rId5">
            <a:duotone>
              <a:schemeClr val="accent5">
                <a:shade val="45000"/>
                <a:satMod val="135000"/>
              </a:schemeClr>
              <a:prstClr val="white"/>
            </a:duotone>
          </a:blip>
          <a:stretch>
            <a:fillRect/>
          </a:stretch>
        </p:blipFill>
        <p:spPr>
          <a:xfrm>
            <a:off x="5346303" y="2854142"/>
            <a:ext cx="489452" cy="334510"/>
          </a:xfrm>
          <a:prstGeom prst="rect">
            <a:avLst/>
          </a:prstGeom>
        </p:spPr>
      </p:pic>
      <p:pic>
        <p:nvPicPr>
          <p:cNvPr id="36" name="Image 35">
            <a:extLst>
              <a:ext uri="{FF2B5EF4-FFF2-40B4-BE49-F238E27FC236}">
                <a16:creationId xmlns:a16="http://schemas.microsoft.com/office/drawing/2014/main" id="{58FDA82F-A7A7-4568-96E2-47E3F1A0ECB7}"/>
              </a:ext>
            </a:extLst>
          </p:cNvPr>
          <p:cNvPicPr>
            <a:picLocks noChangeAspect="1"/>
          </p:cNvPicPr>
          <p:nvPr/>
        </p:nvPicPr>
        <p:blipFill>
          <a:blip r:embed="rId6">
            <a:duotone>
              <a:schemeClr val="accent5">
                <a:shade val="45000"/>
                <a:satMod val="135000"/>
              </a:schemeClr>
              <a:prstClr val="white"/>
            </a:duotone>
          </a:blip>
          <a:stretch>
            <a:fillRect/>
          </a:stretch>
        </p:blipFill>
        <p:spPr>
          <a:xfrm>
            <a:off x="5149776" y="2869900"/>
            <a:ext cx="187197" cy="222043"/>
          </a:xfrm>
          <a:prstGeom prst="rect">
            <a:avLst/>
          </a:prstGeom>
        </p:spPr>
      </p:pic>
      <p:grpSp>
        <p:nvGrpSpPr>
          <p:cNvPr id="42" name="Groupe 41">
            <a:extLst>
              <a:ext uri="{FF2B5EF4-FFF2-40B4-BE49-F238E27FC236}">
                <a16:creationId xmlns:a16="http://schemas.microsoft.com/office/drawing/2014/main" id="{E3A92B93-7290-4314-AD15-E2AB96A967EC}"/>
              </a:ext>
            </a:extLst>
          </p:cNvPr>
          <p:cNvGrpSpPr/>
          <p:nvPr/>
        </p:nvGrpSpPr>
        <p:grpSpPr>
          <a:xfrm>
            <a:off x="5115248" y="3431636"/>
            <a:ext cx="546056" cy="394641"/>
            <a:chOff x="3373422" y="2875717"/>
            <a:chExt cx="546056" cy="394641"/>
          </a:xfrm>
        </p:grpSpPr>
        <p:pic>
          <p:nvPicPr>
            <p:cNvPr id="40" name="Image 39">
              <a:extLst>
                <a:ext uri="{FF2B5EF4-FFF2-40B4-BE49-F238E27FC236}">
                  <a16:creationId xmlns:a16="http://schemas.microsoft.com/office/drawing/2014/main" id="{D066E1FA-7C68-41FC-909F-495296C45067}"/>
                </a:ext>
              </a:extLst>
            </p:cNvPr>
            <p:cNvPicPr>
              <a:picLocks noChangeAspect="1"/>
            </p:cNvPicPr>
            <p:nvPr/>
          </p:nvPicPr>
          <p:blipFill>
            <a:blip r:embed="rId7">
              <a:duotone>
                <a:schemeClr val="accent5">
                  <a:shade val="45000"/>
                  <a:satMod val="135000"/>
                </a:schemeClr>
                <a:prstClr val="white"/>
              </a:duotone>
            </a:blip>
            <a:stretch>
              <a:fillRect/>
            </a:stretch>
          </p:blipFill>
          <p:spPr>
            <a:xfrm>
              <a:off x="3373422" y="2875717"/>
              <a:ext cx="443451" cy="394641"/>
            </a:xfrm>
            <a:prstGeom prst="rect">
              <a:avLst/>
            </a:prstGeom>
          </p:spPr>
        </p:pic>
        <p:pic>
          <p:nvPicPr>
            <p:cNvPr id="32" name="Image 31">
              <a:extLst>
                <a:ext uri="{FF2B5EF4-FFF2-40B4-BE49-F238E27FC236}">
                  <a16:creationId xmlns:a16="http://schemas.microsoft.com/office/drawing/2014/main" id="{F12AA86C-CCBB-4340-9E5D-9FD1077D666B}"/>
                </a:ext>
              </a:extLst>
            </p:cNvPr>
            <p:cNvPicPr>
              <a:picLocks noChangeAspect="1"/>
            </p:cNvPicPr>
            <p:nvPr/>
          </p:nvPicPr>
          <p:blipFill>
            <a:blip r:embed="rId8">
              <a:duotone>
                <a:schemeClr val="accent5">
                  <a:shade val="45000"/>
                  <a:satMod val="135000"/>
                </a:schemeClr>
                <a:prstClr val="white"/>
              </a:duotone>
              <a:extLst>
                <a:ext uri="{BEBA8EAE-BF5A-486C-A8C5-ECC9F3942E4B}">
                  <a14:imgProps xmlns:a14="http://schemas.microsoft.com/office/drawing/2010/main">
                    <a14:imgLayer r:embed="rId9">
                      <a14:imgEffect>
                        <a14:saturation sat="400000"/>
                      </a14:imgEffect>
                    </a14:imgLayer>
                  </a14:imgProps>
                </a:ext>
              </a:extLst>
            </a:blip>
            <a:stretch>
              <a:fillRect/>
            </a:stretch>
          </p:blipFill>
          <p:spPr>
            <a:xfrm>
              <a:off x="3709677" y="3071128"/>
              <a:ext cx="209801" cy="173920"/>
            </a:xfrm>
            <a:prstGeom prst="rect">
              <a:avLst/>
            </a:prstGeom>
          </p:spPr>
        </p:pic>
      </p:grpSp>
      <p:cxnSp>
        <p:nvCxnSpPr>
          <p:cNvPr id="44" name="Connecteur droit 43">
            <a:extLst>
              <a:ext uri="{FF2B5EF4-FFF2-40B4-BE49-F238E27FC236}">
                <a16:creationId xmlns:a16="http://schemas.microsoft.com/office/drawing/2014/main" id="{7058CAF2-FE25-47C5-B787-F84DA1CC53F6}"/>
              </a:ext>
            </a:extLst>
          </p:cNvPr>
          <p:cNvCxnSpPr/>
          <p:nvPr/>
        </p:nvCxnSpPr>
        <p:spPr>
          <a:xfrm>
            <a:off x="381468" y="7722335"/>
            <a:ext cx="6019332" cy="0"/>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cxnSp>
        <p:nvCxnSpPr>
          <p:cNvPr id="46" name="Connecteur droit 45">
            <a:extLst>
              <a:ext uri="{FF2B5EF4-FFF2-40B4-BE49-F238E27FC236}">
                <a16:creationId xmlns:a16="http://schemas.microsoft.com/office/drawing/2014/main" id="{AFAA2206-8FD0-46AC-89A2-C5B94197592D}"/>
              </a:ext>
            </a:extLst>
          </p:cNvPr>
          <p:cNvCxnSpPr>
            <a:cxnSpLocks/>
          </p:cNvCxnSpPr>
          <p:nvPr/>
        </p:nvCxnSpPr>
        <p:spPr>
          <a:xfrm flipV="1">
            <a:off x="381468" y="4665196"/>
            <a:ext cx="6019332" cy="3324"/>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sp>
        <p:nvSpPr>
          <p:cNvPr id="47" name="ZoneTexte 46">
            <a:extLst>
              <a:ext uri="{FF2B5EF4-FFF2-40B4-BE49-F238E27FC236}">
                <a16:creationId xmlns:a16="http://schemas.microsoft.com/office/drawing/2014/main" id="{961FF485-6564-4D85-B307-AC17C675DE21}"/>
              </a:ext>
            </a:extLst>
          </p:cNvPr>
          <p:cNvSpPr txBox="1"/>
          <p:nvPr/>
        </p:nvSpPr>
        <p:spPr>
          <a:xfrm>
            <a:off x="1638223" y="4445362"/>
            <a:ext cx="3469910" cy="369332"/>
          </a:xfrm>
          <a:prstGeom prst="rect">
            <a:avLst/>
          </a:prstGeom>
          <a:solidFill>
            <a:schemeClr val="bg1"/>
          </a:solidFill>
        </p:spPr>
        <p:txBody>
          <a:bodyPr wrap="square">
            <a:spAutoFit/>
          </a:bodyPr>
          <a:lstStyle/>
          <a:p>
            <a:pPr algn="ctr"/>
            <a:r>
              <a:rPr lang="fr-FR" sz="1800" b="1" dirty="0">
                <a:effectLst>
                  <a:outerShdw blurRad="50800" dist="38100" dir="5400000" algn="t" rotWithShape="0">
                    <a:prstClr val="black">
                      <a:alpha val="40000"/>
                    </a:prstClr>
                  </a:outerShdw>
                </a:effectLst>
                <a:latin typeface="Bahnschrift Condensed" panose="020B0502040204020203" pitchFamily="34" charset="0"/>
              </a:rPr>
              <a:t>PROFESSIONNALISATION &amp; MODERNISATION</a:t>
            </a:r>
          </a:p>
        </p:txBody>
      </p:sp>
      <p:sp>
        <p:nvSpPr>
          <p:cNvPr id="48" name="ZoneTexte 47">
            <a:extLst>
              <a:ext uri="{FF2B5EF4-FFF2-40B4-BE49-F238E27FC236}">
                <a16:creationId xmlns:a16="http://schemas.microsoft.com/office/drawing/2014/main" id="{47671895-93BA-46E5-9815-F62C682196DC}"/>
              </a:ext>
            </a:extLst>
          </p:cNvPr>
          <p:cNvSpPr txBox="1"/>
          <p:nvPr/>
        </p:nvSpPr>
        <p:spPr>
          <a:xfrm>
            <a:off x="5060886" y="1819298"/>
            <a:ext cx="1309453" cy="246221"/>
          </a:xfrm>
          <a:prstGeom prst="rect">
            <a:avLst/>
          </a:prstGeom>
          <a:noFill/>
        </p:spPr>
        <p:txBody>
          <a:bodyPr wrap="square" rtlCol="0">
            <a:spAutoFit/>
          </a:bodyPr>
          <a:lstStyle/>
          <a:p>
            <a:r>
              <a:rPr lang="fr-FR" sz="1000" dirty="0">
                <a:latin typeface="Bahnschrift Light Condensed" panose="020B0502040204020203" pitchFamily="34" charset="0"/>
              </a:rPr>
              <a:t>Bibliobus</a:t>
            </a:r>
          </a:p>
        </p:txBody>
      </p:sp>
      <p:sp>
        <p:nvSpPr>
          <p:cNvPr id="49" name="ZoneTexte 48">
            <a:extLst>
              <a:ext uri="{FF2B5EF4-FFF2-40B4-BE49-F238E27FC236}">
                <a16:creationId xmlns:a16="http://schemas.microsoft.com/office/drawing/2014/main" id="{CEC749FB-FB71-4815-88C4-55F574877F45}"/>
              </a:ext>
            </a:extLst>
          </p:cNvPr>
          <p:cNvSpPr txBox="1"/>
          <p:nvPr/>
        </p:nvSpPr>
        <p:spPr>
          <a:xfrm>
            <a:off x="5060886" y="2503132"/>
            <a:ext cx="1309453" cy="246221"/>
          </a:xfrm>
          <a:prstGeom prst="rect">
            <a:avLst/>
          </a:prstGeom>
          <a:noFill/>
        </p:spPr>
        <p:txBody>
          <a:bodyPr wrap="square" rtlCol="0">
            <a:spAutoFit/>
          </a:bodyPr>
          <a:lstStyle/>
          <a:p>
            <a:r>
              <a:rPr lang="fr-FR" sz="1000" dirty="0">
                <a:latin typeface="Bahnschrift Light Condensed" panose="020B0502040204020203" pitchFamily="34" charset="0"/>
              </a:rPr>
              <a:t>Navette</a:t>
            </a:r>
          </a:p>
        </p:txBody>
      </p:sp>
      <p:sp>
        <p:nvSpPr>
          <p:cNvPr id="50" name="ZoneTexte 49">
            <a:extLst>
              <a:ext uri="{FF2B5EF4-FFF2-40B4-BE49-F238E27FC236}">
                <a16:creationId xmlns:a16="http://schemas.microsoft.com/office/drawing/2014/main" id="{8D32BB60-4A2C-4A82-8BD7-3F965364BC74}"/>
              </a:ext>
            </a:extLst>
          </p:cNvPr>
          <p:cNvSpPr txBox="1"/>
          <p:nvPr/>
        </p:nvSpPr>
        <p:spPr>
          <a:xfrm>
            <a:off x="5060885" y="3143478"/>
            <a:ext cx="1309453" cy="246221"/>
          </a:xfrm>
          <a:prstGeom prst="rect">
            <a:avLst/>
          </a:prstGeom>
          <a:noFill/>
        </p:spPr>
        <p:txBody>
          <a:bodyPr wrap="square" rtlCol="0">
            <a:spAutoFit/>
          </a:bodyPr>
          <a:lstStyle/>
          <a:p>
            <a:r>
              <a:rPr lang="fr-FR" sz="1000" dirty="0">
                <a:latin typeface="Bahnschrift Light Condensed" panose="020B0502040204020203" pitchFamily="34" charset="0"/>
              </a:rPr>
              <a:t>Sélection documentaire</a:t>
            </a:r>
          </a:p>
        </p:txBody>
      </p:sp>
      <p:sp>
        <p:nvSpPr>
          <p:cNvPr id="51" name="ZoneTexte 50">
            <a:extLst>
              <a:ext uri="{FF2B5EF4-FFF2-40B4-BE49-F238E27FC236}">
                <a16:creationId xmlns:a16="http://schemas.microsoft.com/office/drawing/2014/main" id="{3238BDE3-C923-4BFB-95BA-FF3BBDE7DEA1}"/>
              </a:ext>
            </a:extLst>
          </p:cNvPr>
          <p:cNvSpPr txBox="1"/>
          <p:nvPr/>
        </p:nvSpPr>
        <p:spPr>
          <a:xfrm>
            <a:off x="5055809" y="3809882"/>
            <a:ext cx="1309453" cy="246221"/>
          </a:xfrm>
          <a:prstGeom prst="rect">
            <a:avLst/>
          </a:prstGeom>
          <a:noFill/>
        </p:spPr>
        <p:txBody>
          <a:bodyPr wrap="square" rtlCol="0">
            <a:spAutoFit/>
          </a:bodyPr>
          <a:lstStyle/>
          <a:p>
            <a:r>
              <a:rPr lang="fr-FR" sz="1000" dirty="0">
                <a:latin typeface="Bahnschrift Light Condensed" panose="020B0502040204020203" pitchFamily="34" charset="0"/>
              </a:rPr>
              <a:t>Réassort sur place</a:t>
            </a:r>
          </a:p>
        </p:txBody>
      </p:sp>
      <p:sp>
        <p:nvSpPr>
          <p:cNvPr id="52" name="ZoneTexte 51">
            <a:extLst>
              <a:ext uri="{FF2B5EF4-FFF2-40B4-BE49-F238E27FC236}">
                <a16:creationId xmlns:a16="http://schemas.microsoft.com/office/drawing/2014/main" id="{5131FC4A-ADAA-4029-8835-E14D7059A2DF}"/>
              </a:ext>
            </a:extLst>
          </p:cNvPr>
          <p:cNvSpPr txBox="1"/>
          <p:nvPr/>
        </p:nvSpPr>
        <p:spPr>
          <a:xfrm>
            <a:off x="3979166" y="2799556"/>
            <a:ext cx="837362" cy="738664"/>
          </a:xfrm>
          <a:prstGeom prst="rect">
            <a:avLst/>
          </a:prstGeom>
          <a:noFill/>
        </p:spPr>
        <p:txBody>
          <a:bodyPr wrap="square" rtlCol="0">
            <a:spAutoFit/>
          </a:bodyPr>
          <a:lstStyle/>
          <a:p>
            <a:pPr algn="ctr"/>
            <a:r>
              <a:rPr lang="fr-FR" sz="1000" dirty="0">
                <a:latin typeface="Bahnschrift Light Condensed" panose="020B0502040204020203" pitchFamily="34" charset="0"/>
              </a:rPr>
              <a:t>Diversification à </a:t>
            </a:r>
            <a:r>
              <a:rPr lang="fr-FR" sz="1200" b="1" dirty="0">
                <a:latin typeface="Bahnschrift Light Condensed" panose="020B0502040204020203" pitchFamily="34" charset="0"/>
              </a:rPr>
              <a:t>4 modes </a:t>
            </a:r>
            <a:r>
              <a:rPr lang="fr-FR" sz="1000" dirty="0">
                <a:latin typeface="Bahnschrift Light Condensed" panose="020B0502040204020203" pitchFamily="34" charset="0"/>
              </a:rPr>
              <a:t>de </a:t>
            </a:r>
            <a:r>
              <a:rPr lang="fr-FR" sz="1000" dirty="0" smtClean="0">
                <a:latin typeface="Bahnschrift Light Condensed" panose="020B0502040204020203" pitchFamily="34" charset="0"/>
              </a:rPr>
              <a:t>prêt de documents</a:t>
            </a:r>
            <a:endParaRPr lang="fr-FR" sz="1000" dirty="0">
              <a:latin typeface="Bahnschrift Light Condensed" panose="020B0502040204020203" pitchFamily="34" charset="0"/>
            </a:endParaRPr>
          </a:p>
        </p:txBody>
      </p:sp>
      <p:sp>
        <p:nvSpPr>
          <p:cNvPr id="53" name="Accolade ouvrante 52">
            <a:extLst>
              <a:ext uri="{FF2B5EF4-FFF2-40B4-BE49-F238E27FC236}">
                <a16:creationId xmlns:a16="http://schemas.microsoft.com/office/drawing/2014/main" id="{122D0C20-FE02-4A9D-8C82-EF5954F8B7C1}"/>
              </a:ext>
            </a:extLst>
          </p:cNvPr>
          <p:cNvSpPr/>
          <p:nvPr/>
        </p:nvSpPr>
        <p:spPr>
          <a:xfrm>
            <a:off x="4868889" y="1703515"/>
            <a:ext cx="171656" cy="2256831"/>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55" name="ZoneTexte 54">
            <a:extLst>
              <a:ext uri="{FF2B5EF4-FFF2-40B4-BE49-F238E27FC236}">
                <a16:creationId xmlns:a16="http://schemas.microsoft.com/office/drawing/2014/main" id="{756398D9-F3C2-4139-AA46-58D689D6BAF4}"/>
              </a:ext>
            </a:extLst>
          </p:cNvPr>
          <p:cNvSpPr txBox="1"/>
          <p:nvPr/>
        </p:nvSpPr>
        <p:spPr>
          <a:xfrm>
            <a:off x="2916601" y="1533912"/>
            <a:ext cx="919124" cy="769441"/>
          </a:xfrm>
          <a:prstGeom prst="rect">
            <a:avLst/>
          </a:prstGeom>
          <a:noFill/>
        </p:spPr>
        <p:txBody>
          <a:bodyPr wrap="square" rtlCol="0">
            <a:spAutoFit/>
          </a:bodyPr>
          <a:lstStyle/>
          <a:p>
            <a:pPr algn="ctr"/>
            <a:r>
              <a:rPr lang="fr-FR" sz="2400" dirty="0" smtClean="0">
                <a:latin typeface="Bahnschrift Light Condensed" panose="020B0502040204020203" pitchFamily="34" charset="0"/>
              </a:rPr>
              <a:t>10&gt;13</a:t>
            </a:r>
            <a:r>
              <a:rPr lang="fr-FR" sz="1000" dirty="0" smtClean="0">
                <a:latin typeface="Bahnschrift Light Condensed" panose="020B0502040204020203" pitchFamily="34" charset="0"/>
              </a:rPr>
              <a:t> </a:t>
            </a:r>
            <a:r>
              <a:rPr lang="fr-FR" sz="1000" dirty="0">
                <a:latin typeface="Bahnschrift Light Condensed" panose="020B0502040204020203" pitchFamily="34" charset="0"/>
              </a:rPr>
              <a:t>EPCI engagés dans la </a:t>
            </a:r>
            <a:r>
              <a:rPr lang="fr-FR" sz="1000" b="1" dirty="0">
                <a:latin typeface="Bahnschrift Light Condensed" panose="020B0502040204020203" pitchFamily="34" charset="0"/>
              </a:rPr>
              <a:t>mise en réseau</a:t>
            </a:r>
          </a:p>
        </p:txBody>
      </p:sp>
      <p:sp>
        <p:nvSpPr>
          <p:cNvPr id="56" name="ZoneTexte 55">
            <a:extLst>
              <a:ext uri="{FF2B5EF4-FFF2-40B4-BE49-F238E27FC236}">
                <a16:creationId xmlns:a16="http://schemas.microsoft.com/office/drawing/2014/main" id="{2C5610CF-1D7F-4FE7-8421-309FCF3ECB2E}"/>
              </a:ext>
            </a:extLst>
          </p:cNvPr>
          <p:cNvSpPr txBox="1"/>
          <p:nvPr/>
        </p:nvSpPr>
        <p:spPr>
          <a:xfrm>
            <a:off x="1128035" y="1427812"/>
            <a:ext cx="1410653" cy="1200329"/>
          </a:xfrm>
          <a:prstGeom prst="rect">
            <a:avLst/>
          </a:prstGeom>
          <a:noFill/>
        </p:spPr>
        <p:txBody>
          <a:bodyPr wrap="square" rtlCol="0">
            <a:spAutoFit/>
          </a:bodyPr>
          <a:lstStyle/>
          <a:p>
            <a:r>
              <a:rPr lang="fr-FR" sz="1000" b="1" dirty="0">
                <a:latin typeface="Bahnschrift Light Condensed" panose="020B0502040204020203" pitchFamily="34" charset="0"/>
              </a:rPr>
              <a:t>Actions de plaidoyer</a:t>
            </a:r>
          </a:p>
          <a:p>
            <a:r>
              <a:rPr lang="fr-FR" sz="1000" dirty="0">
                <a:latin typeface="Bahnschrift Light Condensed" panose="020B0502040204020203" pitchFamily="34" charset="0"/>
              </a:rPr>
              <a:t>&gt; </a:t>
            </a:r>
            <a:r>
              <a:rPr lang="fr-FR" sz="1100" dirty="0">
                <a:latin typeface="Bahnschrift Light Condensed" panose="020B0502040204020203" pitchFamily="34" charset="0"/>
              </a:rPr>
              <a:t>19</a:t>
            </a:r>
            <a:r>
              <a:rPr lang="fr-FR" sz="1000" dirty="0">
                <a:latin typeface="Bahnschrift Light Condensed" panose="020B0502040204020203" pitchFamily="34" charset="0"/>
              </a:rPr>
              <a:t> présentations plénières</a:t>
            </a:r>
          </a:p>
          <a:p>
            <a:r>
              <a:rPr lang="fr-FR" sz="1000" dirty="0">
                <a:latin typeface="Bahnschrift Light Condensed" panose="020B0502040204020203" pitchFamily="34" charset="0"/>
              </a:rPr>
              <a:t>&gt; </a:t>
            </a:r>
            <a:r>
              <a:rPr lang="fr-FR" sz="1100" dirty="0">
                <a:latin typeface="Bahnschrift Light Condensed" panose="020B0502040204020203" pitchFamily="34" charset="0"/>
              </a:rPr>
              <a:t>17</a:t>
            </a:r>
            <a:r>
              <a:rPr lang="fr-FR" sz="1000" dirty="0">
                <a:latin typeface="Bahnschrift Light Condensed" panose="020B0502040204020203" pitchFamily="34" charset="0"/>
              </a:rPr>
              <a:t> </a:t>
            </a:r>
            <a:r>
              <a:rPr lang="fr-FR" sz="1000" dirty="0" smtClean="0">
                <a:latin typeface="Bahnschrift Light Condensed" panose="020B0502040204020203" pitchFamily="34" charset="0"/>
              </a:rPr>
              <a:t>rencontres individuelles avec les présidents d’EPCI</a:t>
            </a:r>
            <a:endParaRPr lang="fr-FR" sz="1000" dirty="0">
              <a:latin typeface="Bahnschrift Light Condensed" panose="020B0502040204020203" pitchFamily="34" charset="0"/>
            </a:endParaRPr>
          </a:p>
          <a:p>
            <a:r>
              <a:rPr lang="fr-FR" sz="1000" dirty="0">
                <a:latin typeface="Bahnschrift Light Condensed" panose="020B0502040204020203" pitchFamily="34" charset="0"/>
              </a:rPr>
              <a:t>&gt; Journées professionnelles et formation d’élus</a:t>
            </a:r>
          </a:p>
          <a:p>
            <a:endParaRPr lang="fr-FR" sz="1000" dirty="0">
              <a:latin typeface="Bahnschrift Light Condensed" panose="020B0502040204020203" pitchFamily="34" charset="0"/>
            </a:endParaRPr>
          </a:p>
        </p:txBody>
      </p:sp>
      <p:sp>
        <p:nvSpPr>
          <p:cNvPr id="57" name="ZoneTexte 56">
            <a:extLst>
              <a:ext uri="{FF2B5EF4-FFF2-40B4-BE49-F238E27FC236}">
                <a16:creationId xmlns:a16="http://schemas.microsoft.com/office/drawing/2014/main" id="{41850380-F1BF-49D9-AEE3-4CEA988F6B14}"/>
              </a:ext>
            </a:extLst>
          </p:cNvPr>
          <p:cNvSpPr txBox="1"/>
          <p:nvPr/>
        </p:nvSpPr>
        <p:spPr>
          <a:xfrm>
            <a:off x="1121950" y="2612186"/>
            <a:ext cx="1373003" cy="923330"/>
          </a:xfrm>
          <a:prstGeom prst="rect">
            <a:avLst/>
          </a:prstGeom>
          <a:noFill/>
        </p:spPr>
        <p:txBody>
          <a:bodyPr wrap="square" rtlCol="0">
            <a:spAutoFit/>
          </a:bodyPr>
          <a:lstStyle/>
          <a:p>
            <a:r>
              <a:rPr lang="fr-FR" sz="1000" b="1" dirty="0">
                <a:latin typeface="Bahnschrift Light Condensed" panose="020B0502040204020203" pitchFamily="34" charset="0"/>
              </a:rPr>
              <a:t>Programmes d’aide </a:t>
            </a:r>
            <a:r>
              <a:rPr lang="fr-FR" sz="1000" dirty="0" smtClean="0">
                <a:latin typeface="Bahnschrift Light Condensed" panose="020B0502040204020203" pitchFamily="34" charset="0"/>
              </a:rPr>
              <a:t>réservés </a:t>
            </a:r>
            <a:r>
              <a:rPr lang="fr-FR" sz="1000" dirty="0">
                <a:latin typeface="Bahnschrift Light Condensed" panose="020B0502040204020203" pitchFamily="34" charset="0"/>
              </a:rPr>
              <a:t>à l’informatisation et la construction </a:t>
            </a:r>
            <a:r>
              <a:rPr lang="fr-FR" sz="1000" dirty="0" smtClean="0">
                <a:effectLst/>
                <a:latin typeface="Bahnschrift Light Condensed" panose="020B0502040204020203" pitchFamily="34" charset="0"/>
                <a:ea typeface="Calibri" panose="020F0502020204030204" pitchFamily="34" charset="0"/>
                <a:cs typeface="Times New Roman" panose="02020603050405020304" pitchFamily="18" charset="0"/>
              </a:rPr>
              <a:t>d’équipements</a:t>
            </a:r>
            <a:endParaRPr lang="fr-FR" sz="1000" dirty="0">
              <a:effectLst/>
              <a:latin typeface="Bahnschrift Light Condensed" panose="020B0502040204020203" pitchFamily="34" charset="0"/>
              <a:ea typeface="Calibri" panose="020F0502020204030204" pitchFamily="34" charset="0"/>
              <a:cs typeface="Times New Roman" panose="02020603050405020304" pitchFamily="18" charset="0"/>
            </a:endParaRPr>
          </a:p>
          <a:p>
            <a:r>
              <a:rPr lang="fr-FR" sz="1400" b="1" dirty="0" smtClean="0">
                <a:latin typeface="Bahnschrift Light Condensed" panose="020B0502040204020203" pitchFamily="34" charset="0"/>
                <a:cs typeface="Times New Roman" panose="02020603050405020304" pitchFamily="18" charset="0"/>
              </a:rPr>
              <a:t>+1 890 000 €</a:t>
            </a:r>
            <a:endParaRPr lang="fr-FR" sz="1400" b="1" dirty="0">
              <a:latin typeface="Bahnschrift Light Condensed" panose="020B0502040204020203" pitchFamily="34" charset="0"/>
            </a:endParaRPr>
          </a:p>
        </p:txBody>
      </p:sp>
      <p:sp>
        <p:nvSpPr>
          <p:cNvPr id="58" name="ZoneTexte 57">
            <a:extLst>
              <a:ext uri="{FF2B5EF4-FFF2-40B4-BE49-F238E27FC236}">
                <a16:creationId xmlns:a16="http://schemas.microsoft.com/office/drawing/2014/main" id="{7DE11010-9BDD-457B-ABC3-A9ED6A6E2B9F}"/>
              </a:ext>
            </a:extLst>
          </p:cNvPr>
          <p:cNvSpPr txBox="1"/>
          <p:nvPr/>
        </p:nvSpPr>
        <p:spPr>
          <a:xfrm>
            <a:off x="1057403" y="3746383"/>
            <a:ext cx="2309447" cy="861774"/>
          </a:xfrm>
          <a:prstGeom prst="rect">
            <a:avLst/>
          </a:prstGeom>
          <a:noFill/>
        </p:spPr>
        <p:txBody>
          <a:bodyPr wrap="square" rtlCol="0">
            <a:spAutoFit/>
          </a:bodyPr>
          <a:lstStyle/>
          <a:p>
            <a:r>
              <a:rPr lang="fr-FR" sz="1000" dirty="0">
                <a:latin typeface="Bahnschrift Light Condensed" panose="020B0502040204020203" pitchFamily="34" charset="0"/>
              </a:rPr>
              <a:t>&gt; Offre de services élargie</a:t>
            </a:r>
          </a:p>
          <a:p>
            <a:r>
              <a:rPr lang="fr-FR" sz="1000" dirty="0">
                <a:latin typeface="Bahnschrift Light Condensed" panose="020B0502040204020203" pitchFamily="34" charset="0"/>
              </a:rPr>
              <a:t>&gt; </a:t>
            </a:r>
            <a:r>
              <a:rPr lang="fr-FR" sz="1000" dirty="0" smtClean="0">
                <a:latin typeface="Bahnschrift Light Condensed" panose="020B0502040204020203" pitchFamily="34" charset="0"/>
              </a:rPr>
              <a:t>Un référent MDA </a:t>
            </a:r>
            <a:r>
              <a:rPr lang="fr-FR" sz="1000" dirty="0">
                <a:latin typeface="Bahnschrift Light Condensed" panose="020B0502040204020203" pitchFamily="34" charset="0"/>
              </a:rPr>
              <a:t>par EPCI</a:t>
            </a:r>
          </a:p>
          <a:p>
            <a:r>
              <a:rPr lang="fr-FR" sz="1000" dirty="0">
                <a:latin typeface="Bahnschrift Light Condensed" panose="020B0502040204020203" pitchFamily="34" charset="0"/>
              </a:rPr>
              <a:t>&gt; Action culturelle prioritaire</a:t>
            </a:r>
          </a:p>
          <a:p>
            <a:r>
              <a:rPr lang="fr-FR" sz="1000" dirty="0">
                <a:latin typeface="Bahnschrift Light Condensed" panose="020B0502040204020203" pitchFamily="34" charset="0"/>
              </a:rPr>
              <a:t>&gt; Dispositif exclusif « Des livres et des bébés »</a:t>
            </a:r>
          </a:p>
          <a:p>
            <a:endParaRPr lang="fr-FR" sz="1000" dirty="0">
              <a:latin typeface="Bahnschrift Light Condensed" panose="020B0502040204020203" pitchFamily="34" charset="0"/>
            </a:endParaRPr>
          </a:p>
        </p:txBody>
      </p:sp>
      <p:sp>
        <p:nvSpPr>
          <p:cNvPr id="59" name="ZoneTexte 58">
            <a:extLst>
              <a:ext uri="{FF2B5EF4-FFF2-40B4-BE49-F238E27FC236}">
                <a16:creationId xmlns:a16="http://schemas.microsoft.com/office/drawing/2014/main" id="{85FE0238-AF91-4F10-9517-CD1E68D051BD}"/>
              </a:ext>
            </a:extLst>
          </p:cNvPr>
          <p:cNvSpPr txBox="1"/>
          <p:nvPr/>
        </p:nvSpPr>
        <p:spPr>
          <a:xfrm>
            <a:off x="5960332" y="3338025"/>
            <a:ext cx="1237655" cy="246221"/>
          </a:xfrm>
          <a:prstGeom prst="rect">
            <a:avLst/>
          </a:prstGeom>
          <a:noFill/>
        </p:spPr>
        <p:txBody>
          <a:bodyPr wrap="square" rtlCol="0">
            <a:spAutoFit/>
          </a:bodyPr>
          <a:lstStyle/>
          <a:p>
            <a:endParaRPr lang="fr-FR" sz="1000" dirty="0">
              <a:latin typeface="Bahnschrift Light Condensed" panose="020B0502040204020203" pitchFamily="34" charset="0"/>
            </a:endParaRPr>
          </a:p>
        </p:txBody>
      </p:sp>
      <p:sp>
        <p:nvSpPr>
          <p:cNvPr id="60" name="ZoneTexte 59">
            <a:extLst>
              <a:ext uri="{FF2B5EF4-FFF2-40B4-BE49-F238E27FC236}">
                <a16:creationId xmlns:a16="http://schemas.microsoft.com/office/drawing/2014/main" id="{816A578F-7FA6-4CC4-A6A7-BB35AC389E47}"/>
              </a:ext>
            </a:extLst>
          </p:cNvPr>
          <p:cNvSpPr txBox="1"/>
          <p:nvPr/>
        </p:nvSpPr>
        <p:spPr>
          <a:xfrm>
            <a:off x="5949759" y="3694780"/>
            <a:ext cx="1309453" cy="246221"/>
          </a:xfrm>
          <a:prstGeom prst="rect">
            <a:avLst/>
          </a:prstGeom>
          <a:noFill/>
        </p:spPr>
        <p:txBody>
          <a:bodyPr wrap="square" rtlCol="0">
            <a:spAutoFit/>
          </a:bodyPr>
          <a:lstStyle/>
          <a:p>
            <a:endParaRPr lang="fr-FR" sz="1000" dirty="0">
              <a:latin typeface="Bahnschrift Light Condensed" panose="020B0502040204020203" pitchFamily="34" charset="0"/>
            </a:endParaRPr>
          </a:p>
        </p:txBody>
      </p:sp>
      <p:pic>
        <p:nvPicPr>
          <p:cNvPr id="65" name="Image 64">
            <a:extLst>
              <a:ext uri="{FF2B5EF4-FFF2-40B4-BE49-F238E27FC236}">
                <a16:creationId xmlns:a16="http://schemas.microsoft.com/office/drawing/2014/main" id="{ECAB9C19-4CA1-4604-9C4E-519EE3E3EE82}"/>
              </a:ext>
            </a:extLst>
          </p:cNvPr>
          <p:cNvPicPr>
            <a:picLocks noChangeAspect="1"/>
          </p:cNvPicPr>
          <p:nvPr/>
        </p:nvPicPr>
        <p:blipFill>
          <a:blip r:embed="rId10">
            <a:duotone>
              <a:schemeClr val="accent5">
                <a:shade val="45000"/>
                <a:satMod val="135000"/>
              </a:schemeClr>
              <a:prstClr val="white"/>
            </a:duotone>
            <a:extLst>
              <a:ext uri="{BEBA8EAE-BF5A-486C-A8C5-ECC9F3942E4B}">
                <a14:imgProps xmlns:a14="http://schemas.microsoft.com/office/drawing/2010/main">
                  <a14:imgLayer r:embed="rId11">
                    <a14:imgEffect>
                      <a14:brightnessContrast bright="40000" contrast="20000"/>
                    </a14:imgEffect>
                  </a14:imgLayer>
                </a14:imgProps>
              </a:ext>
            </a:extLst>
          </a:blip>
          <a:stretch>
            <a:fillRect/>
          </a:stretch>
        </p:blipFill>
        <p:spPr>
          <a:xfrm>
            <a:off x="564947" y="1674505"/>
            <a:ext cx="445451" cy="467115"/>
          </a:xfrm>
          <a:prstGeom prst="rect">
            <a:avLst/>
          </a:prstGeom>
        </p:spPr>
      </p:pic>
      <p:sp>
        <p:nvSpPr>
          <p:cNvPr id="70" name="Graphique 68" descr="Pièces">
            <a:extLst>
              <a:ext uri="{FF2B5EF4-FFF2-40B4-BE49-F238E27FC236}">
                <a16:creationId xmlns:a16="http://schemas.microsoft.com/office/drawing/2014/main" id="{D8099C06-983A-4D2D-A54E-B047688471F3}"/>
              </a:ext>
            </a:extLst>
          </p:cNvPr>
          <p:cNvSpPr/>
          <p:nvPr/>
        </p:nvSpPr>
        <p:spPr>
          <a:xfrm>
            <a:off x="632748" y="2851668"/>
            <a:ext cx="362595" cy="360306"/>
          </a:xfrm>
          <a:custGeom>
            <a:avLst/>
            <a:gdLst>
              <a:gd name="connsiteX0" fmla="*/ 402431 w 432860"/>
              <a:gd name="connsiteY0" fmla="*/ 309166 h 370999"/>
              <a:gd name="connsiteX1" fmla="*/ 381820 w 432860"/>
              <a:gd name="connsiteY1" fmla="*/ 326686 h 370999"/>
              <a:gd name="connsiteX2" fmla="*/ 381820 w 432860"/>
              <a:gd name="connsiteY2" fmla="*/ 308136 h 370999"/>
              <a:gd name="connsiteX3" fmla="*/ 402431 w 432860"/>
              <a:gd name="connsiteY3" fmla="*/ 299891 h 370999"/>
              <a:gd name="connsiteX4" fmla="*/ 402431 w 432860"/>
              <a:gd name="connsiteY4" fmla="*/ 309166 h 370999"/>
              <a:gd name="connsiteX5" fmla="*/ 361209 w 432860"/>
              <a:gd name="connsiteY5" fmla="*/ 275158 h 370999"/>
              <a:gd name="connsiteX6" fmla="*/ 361209 w 432860"/>
              <a:gd name="connsiteY6" fmla="*/ 256608 h 370999"/>
              <a:gd name="connsiteX7" fmla="*/ 381820 w 432860"/>
              <a:gd name="connsiteY7" fmla="*/ 248364 h 370999"/>
              <a:gd name="connsiteX8" fmla="*/ 381820 w 432860"/>
              <a:gd name="connsiteY8" fmla="*/ 257639 h 370999"/>
              <a:gd name="connsiteX9" fmla="*/ 361209 w 432860"/>
              <a:gd name="connsiteY9" fmla="*/ 275158 h 370999"/>
              <a:gd name="connsiteX10" fmla="*/ 361209 w 432860"/>
              <a:gd name="connsiteY10" fmla="*/ 332869 h 370999"/>
              <a:gd name="connsiteX11" fmla="*/ 340598 w 432860"/>
              <a:gd name="connsiteY11" fmla="*/ 336476 h 370999"/>
              <a:gd name="connsiteX12" fmla="*/ 340598 w 432860"/>
              <a:gd name="connsiteY12" fmla="*/ 316380 h 370999"/>
              <a:gd name="connsiteX13" fmla="*/ 361209 w 432860"/>
              <a:gd name="connsiteY13" fmla="*/ 313288 h 370999"/>
              <a:gd name="connsiteX14" fmla="*/ 361209 w 432860"/>
              <a:gd name="connsiteY14" fmla="*/ 332869 h 370999"/>
              <a:gd name="connsiteX15" fmla="*/ 319987 w 432860"/>
              <a:gd name="connsiteY15" fmla="*/ 264852 h 370999"/>
              <a:gd name="connsiteX16" fmla="*/ 340598 w 432860"/>
              <a:gd name="connsiteY16" fmla="*/ 261761 h 370999"/>
              <a:gd name="connsiteX17" fmla="*/ 340598 w 432860"/>
              <a:gd name="connsiteY17" fmla="*/ 281341 h 370999"/>
              <a:gd name="connsiteX18" fmla="*/ 319987 w 432860"/>
              <a:gd name="connsiteY18" fmla="*/ 284948 h 370999"/>
              <a:gd name="connsiteX19" fmla="*/ 319987 w 432860"/>
              <a:gd name="connsiteY19" fmla="*/ 264852 h 370999"/>
              <a:gd name="connsiteX20" fmla="*/ 319987 w 432860"/>
              <a:gd name="connsiteY20" fmla="*/ 339052 h 370999"/>
              <a:gd name="connsiteX21" fmla="*/ 299376 w 432860"/>
              <a:gd name="connsiteY21" fmla="*/ 340083 h 370999"/>
              <a:gd name="connsiteX22" fmla="*/ 299376 w 432860"/>
              <a:gd name="connsiteY22" fmla="*/ 319472 h 370999"/>
              <a:gd name="connsiteX23" fmla="*/ 319987 w 432860"/>
              <a:gd name="connsiteY23" fmla="*/ 318441 h 370999"/>
              <a:gd name="connsiteX24" fmla="*/ 319987 w 432860"/>
              <a:gd name="connsiteY24" fmla="*/ 339052 h 370999"/>
              <a:gd name="connsiteX25" fmla="*/ 278765 w 432860"/>
              <a:gd name="connsiteY25" fmla="*/ 288555 h 370999"/>
              <a:gd name="connsiteX26" fmla="*/ 278765 w 432860"/>
              <a:gd name="connsiteY26" fmla="*/ 267944 h 370999"/>
              <a:gd name="connsiteX27" fmla="*/ 299376 w 432860"/>
              <a:gd name="connsiteY27" fmla="*/ 266914 h 370999"/>
              <a:gd name="connsiteX28" fmla="*/ 299376 w 432860"/>
              <a:gd name="connsiteY28" fmla="*/ 287525 h 370999"/>
              <a:gd name="connsiteX29" fmla="*/ 278765 w 432860"/>
              <a:gd name="connsiteY29" fmla="*/ 288555 h 370999"/>
              <a:gd name="connsiteX30" fmla="*/ 278765 w 432860"/>
              <a:gd name="connsiteY30" fmla="*/ 340083 h 370999"/>
              <a:gd name="connsiteX31" fmla="*/ 258154 w 432860"/>
              <a:gd name="connsiteY31" fmla="*/ 339052 h 370999"/>
              <a:gd name="connsiteX32" fmla="*/ 258154 w 432860"/>
              <a:gd name="connsiteY32" fmla="*/ 319472 h 370999"/>
              <a:gd name="connsiteX33" fmla="*/ 268459 w 432860"/>
              <a:gd name="connsiteY33" fmla="*/ 319472 h 370999"/>
              <a:gd name="connsiteX34" fmla="*/ 278765 w 432860"/>
              <a:gd name="connsiteY34" fmla="*/ 319472 h 370999"/>
              <a:gd name="connsiteX35" fmla="*/ 278765 w 432860"/>
              <a:gd name="connsiteY35" fmla="*/ 340083 h 370999"/>
              <a:gd name="connsiteX36" fmla="*/ 237543 w 432860"/>
              <a:gd name="connsiteY36" fmla="*/ 266914 h 370999"/>
              <a:gd name="connsiteX37" fmla="*/ 258154 w 432860"/>
              <a:gd name="connsiteY37" fmla="*/ 267944 h 370999"/>
              <a:gd name="connsiteX38" fmla="*/ 258154 w 432860"/>
              <a:gd name="connsiteY38" fmla="*/ 288555 h 370999"/>
              <a:gd name="connsiteX39" fmla="*/ 237543 w 432860"/>
              <a:gd name="connsiteY39" fmla="*/ 287525 h 370999"/>
              <a:gd name="connsiteX40" fmla="*/ 237543 w 432860"/>
              <a:gd name="connsiteY40" fmla="*/ 266914 h 370999"/>
              <a:gd name="connsiteX41" fmla="*/ 237543 w 432860"/>
              <a:gd name="connsiteY41" fmla="*/ 336476 h 370999"/>
              <a:gd name="connsiteX42" fmla="*/ 216932 w 432860"/>
              <a:gd name="connsiteY42" fmla="*/ 332869 h 370999"/>
              <a:gd name="connsiteX43" fmla="*/ 216932 w 432860"/>
              <a:gd name="connsiteY43" fmla="*/ 316380 h 370999"/>
              <a:gd name="connsiteX44" fmla="*/ 237543 w 432860"/>
              <a:gd name="connsiteY44" fmla="*/ 318441 h 370999"/>
              <a:gd name="connsiteX45" fmla="*/ 237543 w 432860"/>
              <a:gd name="connsiteY45" fmla="*/ 336476 h 370999"/>
              <a:gd name="connsiteX46" fmla="*/ 196321 w 432860"/>
              <a:gd name="connsiteY46" fmla="*/ 281341 h 370999"/>
              <a:gd name="connsiteX47" fmla="*/ 196321 w 432860"/>
              <a:gd name="connsiteY47" fmla="*/ 261245 h 370999"/>
              <a:gd name="connsiteX48" fmla="*/ 216932 w 432860"/>
              <a:gd name="connsiteY48" fmla="*/ 264337 h 370999"/>
              <a:gd name="connsiteX49" fmla="*/ 216932 w 432860"/>
              <a:gd name="connsiteY49" fmla="*/ 284948 h 370999"/>
              <a:gd name="connsiteX50" fmla="*/ 196321 w 432860"/>
              <a:gd name="connsiteY50" fmla="*/ 281341 h 370999"/>
              <a:gd name="connsiteX51" fmla="*/ 196321 w 432860"/>
              <a:gd name="connsiteY51" fmla="*/ 326686 h 370999"/>
              <a:gd name="connsiteX52" fmla="*/ 175709 w 432860"/>
              <a:gd name="connsiteY52" fmla="*/ 309166 h 370999"/>
              <a:gd name="connsiteX53" fmla="*/ 175709 w 432860"/>
              <a:gd name="connsiteY53" fmla="*/ 308136 h 370999"/>
              <a:gd name="connsiteX54" fmla="*/ 176225 w 432860"/>
              <a:gd name="connsiteY54" fmla="*/ 308136 h 370999"/>
              <a:gd name="connsiteX55" fmla="*/ 180347 w 432860"/>
              <a:gd name="connsiteY55" fmla="*/ 309166 h 370999"/>
              <a:gd name="connsiteX56" fmla="*/ 196321 w 432860"/>
              <a:gd name="connsiteY56" fmla="*/ 312773 h 370999"/>
              <a:gd name="connsiteX57" fmla="*/ 196321 w 432860"/>
              <a:gd name="connsiteY57" fmla="*/ 326686 h 370999"/>
              <a:gd name="connsiteX58" fmla="*/ 113876 w 432860"/>
              <a:gd name="connsiteY58" fmla="*/ 256608 h 370999"/>
              <a:gd name="connsiteX59" fmla="*/ 124182 w 432860"/>
              <a:gd name="connsiteY59" fmla="*/ 257123 h 370999"/>
              <a:gd name="connsiteX60" fmla="*/ 124182 w 432860"/>
              <a:gd name="connsiteY60" fmla="*/ 257639 h 370999"/>
              <a:gd name="connsiteX61" fmla="*/ 129335 w 432860"/>
              <a:gd name="connsiteY61" fmla="*/ 277734 h 370999"/>
              <a:gd name="connsiteX62" fmla="*/ 113876 w 432860"/>
              <a:gd name="connsiteY62" fmla="*/ 276704 h 370999"/>
              <a:gd name="connsiteX63" fmla="*/ 113876 w 432860"/>
              <a:gd name="connsiteY63" fmla="*/ 256608 h 370999"/>
              <a:gd name="connsiteX64" fmla="*/ 93265 w 432860"/>
              <a:gd name="connsiteY64" fmla="*/ 194775 h 370999"/>
              <a:gd name="connsiteX65" fmla="*/ 113876 w 432860"/>
              <a:gd name="connsiteY65" fmla="*/ 197866 h 370999"/>
              <a:gd name="connsiteX66" fmla="*/ 113876 w 432860"/>
              <a:gd name="connsiteY66" fmla="*/ 218477 h 370999"/>
              <a:gd name="connsiteX67" fmla="*/ 93265 w 432860"/>
              <a:gd name="connsiteY67" fmla="*/ 214871 h 370999"/>
              <a:gd name="connsiteX68" fmla="*/ 93265 w 432860"/>
              <a:gd name="connsiteY68" fmla="*/ 194775 h 370999"/>
              <a:gd name="connsiteX69" fmla="*/ 93265 w 432860"/>
              <a:gd name="connsiteY69" fmla="*/ 274643 h 370999"/>
              <a:gd name="connsiteX70" fmla="*/ 72654 w 432860"/>
              <a:gd name="connsiteY70" fmla="*/ 271036 h 370999"/>
              <a:gd name="connsiteX71" fmla="*/ 72654 w 432860"/>
              <a:gd name="connsiteY71" fmla="*/ 250940 h 370999"/>
              <a:gd name="connsiteX72" fmla="*/ 93265 w 432860"/>
              <a:gd name="connsiteY72" fmla="*/ 254032 h 370999"/>
              <a:gd name="connsiteX73" fmla="*/ 93265 w 432860"/>
              <a:gd name="connsiteY73" fmla="*/ 274643 h 370999"/>
              <a:gd name="connsiteX74" fmla="*/ 52043 w 432860"/>
              <a:gd name="connsiteY74" fmla="*/ 190653 h 370999"/>
              <a:gd name="connsiteX75" fmla="*/ 52043 w 432860"/>
              <a:gd name="connsiteY75" fmla="*/ 181378 h 370999"/>
              <a:gd name="connsiteX76" fmla="*/ 72654 w 432860"/>
              <a:gd name="connsiteY76" fmla="*/ 189107 h 370999"/>
              <a:gd name="connsiteX77" fmla="*/ 72654 w 432860"/>
              <a:gd name="connsiteY77" fmla="*/ 208172 h 370999"/>
              <a:gd name="connsiteX78" fmla="*/ 52043 w 432860"/>
              <a:gd name="connsiteY78" fmla="*/ 190653 h 370999"/>
              <a:gd name="connsiteX79" fmla="*/ 52043 w 432860"/>
              <a:gd name="connsiteY79" fmla="*/ 264852 h 370999"/>
              <a:gd name="connsiteX80" fmla="*/ 31432 w 432860"/>
              <a:gd name="connsiteY80" fmla="*/ 247333 h 370999"/>
              <a:gd name="connsiteX81" fmla="*/ 31432 w 432860"/>
              <a:gd name="connsiteY81" fmla="*/ 238058 h 370999"/>
              <a:gd name="connsiteX82" fmla="*/ 52043 w 432860"/>
              <a:gd name="connsiteY82" fmla="*/ 245787 h 370999"/>
              <a:gd name="connsiteX83" fmla="*/ 52043 w 432860"/>
              <a:gd name="connsiteY83" fmla="*/ 264852 h 370999"/>
              <a:gd name="connsiteX84" fmla="*/ 31432 w 432860"/>
              <a:gd name="connsiteY84" fmla="*/ 104086 h 370999"/>
              <a:gd name="connsiteX85" fmla="*/ 52043 w 432860"/>
              <a:gd name="connsiteY85" fmla="*/ 111815 h 370999"/>
              <a:gd name="connsiteX86" fmla="*/ 52043 w 432860"/>
              <a:gd name="connsiteY86" fmla="*/ 130880 h 370999"/>
              <a:gd name="connsiteX87" fmla="*/ 31432 w 432860"/>
              <a:gd name="connsiteY87" fmla="*/ 113361 h 370999"/>
              <a:gd name="connsiteX88" fmla="*/ 31432 w 432860"/>
              <a:gd name="connsiteY88" fmla="*/ 104086 h 370999"/>
              <a:gd name="connsiteX89" fmla="*/ 93265 w 432860"/>
              <a:gd name="connsiteY89" fmla="*/ 120575 h 370999"/>
              <a:gd name="connsiteX90" fmla="*/ 93265 w 432860"/>
              <a:gd name="connsiteY90" fmla="*/ 141186 h 370999"/>
              <a:gd name="connsiteX91" fmla="*/ 72654 w 432860"/>
              <a:gd name="connsiteY91" fmla="*/ 137579 h 370999"/>
              <a:gd name="connsiteX92" fmla="*/ 72654 w 432860"/>
              <a:gd name="connsiteY92" fmla="*/ 117483 h 370999"/>
              <a:gd name="connsiteX93" fmla="*/ 93265 w 432860"/>
              <a:gd name="connsiteY93" fmla="*/ 120575 h 370999"/>
              <a:gd name="connsiteX94" fmla="*/ 144793 w 432860"/>
              <a:gd name="connsiteY94" fmla="*/ 30917 h 370999"/>
              <a:gd name="connsiteX95" fmla="*/ 258154 w 432860"/>
              <a:gd name="connsiteY95" fmla="*/ 61833 h 370999"/>
              <a:gd name="connsiteX96" fmla="*/ 144793 w 432860"/>
              <a:gd name="connsiteY96" fmla="*/ 92750 h 370999"/>
              <a:gd name="connsiteX97" fmla="*/ 31432 w 432860"/>
              <a:gd name="connsiteY97" fmla="*/ 61833 h 370999"/>
              <a:gd name="connsiteX98" fmla="*/ 144793 w 432860"/>
              <a:gd name="connsiteY98" fmla="*/ 30917 h 370999"/>
              <a:gd name="connsiteX99" fmla="*/ 175709 w 432860"/>
              <a:gd name="connsiteY99" fmla="*/ 275158 h 370999"/>
              <a:gd name="connsiteX100" fmla="*/ 155098 w 432860"/>
              <a:gd name="connsiteY100" fmla="*/ 257639 h 370999"/>
              <a:gd name="connsiteX101" fmla="*/ 155098 w 432860"/>
              <a:gd name="connsiteY101" fmla="*/ 248364 h 370999"/>
              <a:gd name="connsiteX102" fmla="*/ 175709 w 432860"/>
              <a:gd name="connsiteY102" fmla="*/ 256093 h 370999"/>
              <a:gd name="connsiteX103" fmla="*/ 175709 w 432860"/>
              <a:gd name="connsiteY103" fmla="*/ 275158 h 370999"/>
              <a:gd name="connsiteX104" fmla="*/ 237543 w 432860"/>
              <a:gd name="connsiteY104" fmla="*/ 130880 h 370999"/>
              <a:gd name="connsiteX105" fmla="*/ 237543 w 432860"/>
              <a:gd name="connsiteY105" fmla="*/ 112330 h 370999"/>
              <a:gd name="connsiteX106" fmla="*/ 258154 w 432860"/>
              <a:gd name="connsiteY106" fmla="*/ 104086 h 370999"/>
              <a:gd name="connsiteX107" fmla="*/ 258154 w 432860"/>
              <a:gd name="connsiteY107" fmla="*/ 113361 h 370999"/>
              <a:gd name="connsiteX108" fmla="*/ 237543 w 432860"/>
              <a:gd name="connsiteY108" fmla="*/ 130880 h 370999"/>
              <a:gd name="connsiteX109" fmla="*/ 196321 w 432860"/>
              <a:gd name="connsiteY109" fmla="*/ 140671 h 370999"/>
              <a:gd name="connsiteX110" fmla="*/ 196321 w 432860"/>
              <a:gd name="connsiteY110" fmla="*/ 120575 h 370999"/>
              <a:gd name="connsiteX111" fmla="*/ 216932 w 432860"/>
              <a:gd name="connsiteY111" fmla="*/ 117483 h 370999"/>
              <a:gd name="connsiteX112" fmla="*/ 216932 w 432860"/>
              <a:gd name="connsiteY112" fmla="*/ 137064 h 370999"/>
              <a:gd name="connsiteX113" fmla="*/ 196321 w 432860"/>
              <a:gd name="connsiteY113" fmla="*/ 140671 h 370999"/>
              <a:gd name="connsiteX114" fmla="*/ 155098 w 432860"/>
              <a:gd name="connsiteY114" fmla="*/ 144278 h 370999"/>
              <a:gd name="connsiteX115" fmla="*/ 155098 w 432860"/>
              <a:gd name="connsiteY115" fmla="*/ 123667 h 370999"/>
              <a:gd name="connsiteX116" fmla="*/ 175709 w 432860"/>
              <a:gd name="connsiteY116" fmla="*/ 122636 h 370999"/>
              <a:gd name="connsiteX117" fmla="*/ 175709 w 432860"/>
              <a:gd name="connsiteY117" fmla="*/ 143247 h 370999"/>
              <a:gd name="connsiteX118" fmla="*/ 155098 w 432860"/>
              <a:gd name="connsiteY118" fmla="*/ 144278 h 370999"/>
              <a:gd name="connsiteX119" fmla="*/ 113876 w 432860"/>
              <a:gd name="connsiteY119" fmla="*/ 143247 h 370999"/>
              <a:gd name="connsiteX120" fmla="*/ 113876 w 432860"/>
              <a:gd name="connsiteY120" fmla="*/ 122636 h 370999"/>
              <a:gd name="connsiteX121" fmla="*/ 134487 w 432860"/>
              <a:gd name="connsiteY121" fmla="*/ 123667 h 370999"/>
              <a:gd name="connsiteX122" fmla="*/ 134487 w 432860"/>
              <a:gd name="connsiteY122" fmla="*/ 144278 h 370999"/>
              <a:gd name="connsiteX123" fmla="*/ 113876 w 432860"/>
              <a:gd name="connsiteY123" fmla="*/ 143247 h 370999"/>
              <a:gd name="connsiteX124" fmla="*/ 381820 w 432860"/>
              <a:gd name="connsiteY124" fmla="*/ 206111 h 370999"/>
              <a:gd name="connsiteX125" fmla="*/ 268459 w 432860"/>
              <a:gd name="connsiteY125" fmla="*/ 237027 h 370999"/>
              <a:gd name="connsiteX126" fmla="*/ 155098 w 432860"/>
              <a:gd name="connsiteY126" fmla="*/ 206111 h 370999"/>
              <a:gd name="connsiteX127" fmla="*/ 268459 w 432860"/>
              <a:gd name="connsiteY127" fmla="*/ 175194 h 370999"/>
              <a:gd name="connsiteX128" fmla="*/ 381820 w 432860"/>
              <a:gd name="connsiteY128" fmla="*/ 206111 h 370999"/>
              <a:gd name="connsiteX129" fmla="*/ 412737 w 432860"/>
              <a:gd name="connsiteY129" fmla="*/ 221569 h 370999"/>
              <a:gd name="connsiteX130" fmla="*/ 412737 w 432860"/>
              <a:gd name="connsiteY130" fmla="*/ 206111 h 370999"/>
              <a:gd name="connsiteX131" fmla="*/ 356572 w 432860"/>
              <a:gd name="connsiteY131" fmla="*/ 154583 h 370999"/>
              <a:gd name="connsiteX132" fmla="*/ 308651 w 432860"/>
              <a:gd name="connsiteY132" fmla="*/ 146339 h 370999"/>
              <a:gd name="connsiteX133" fmla="*/ 309166 w 432860"/>
              <a:gd name="connsiteY133" fmla="*/ 139125 h 370999"/>
              <a:gd name="connsiteX134" fmla="*/ 288555 w 432860"/>
              <a:gd name="connsiteY134" fmla="*/ 103055 h 370999"/>
              <a:gd name="connsiteX135" fmla="*/ 288555 w 432860"/>
              <a:gd name="connsiteY135" fmla="*/ 61833 h 370999"/>
              <a:gd name="connsiteX136" fmla="*/ 232390 w 432860"/>
              <a:gd name="connsiteY136" fmla="*/ 10306 h 370999"/>
              <a:gd name="connsiteX137" fmla="*/ 144278 w 432860"/>
              <a:gd name="connsiteY137" fmla="*/ 0 h 370999"/>
              <a:gd name="connsiteX138" fmla="*/ 0 w 432860"/>
              <a:gd name="connsiteY138" fmla="*/ 61833 h 370999"/>
              <a:gd name="connsiteX139" fmla="*/ 0 w 432860"/>
              <a:gd name="connsiteY139" fmla="*/ 113361 h 370999"/>
              <a:gd name="connsiteX140" fmla="*/ 20611 w 432860"/>
              <a:gd name="connsiteY140" fmla="*/ 149430 h 370999"/>
              <a:gd name="connsiteX141" fmla="*/ 20611 w 432860"/>
              <a:gd name="connsiteY141" fmla="*/ 159221 h 370999"/>
              <a:gd name="connsiteX142" fmla="*/ 0 w 432860"/>
              <a:gd name="connsiteY142" fmla="*/ 195805 h 370999"/>
              <a:gd name="connsiteX143" fmla="*/ 0 w 432860"/>
              <a:gd name="connsiteY143" fmla="*/ 247333 h 370999"/>
              <a:gd name="connsiteX144" fmla="*/ 56165 w 432860"/>
              <a:gd name="connsiteY144" fmla="*/ 298861 h 370999"/>
              <a:gd name="connsiteX145" fmla="*/ 144278 w 432860"/>
              <a:gd name="connsiteY145" fmla="*/ 309166 h 370999"/>
              <a:gd name="connsiteX146" fmla="*/ 200443 w 432860"/>
              <a:gd name="connsiteY146" fmla="*/ 360694 h 370999"/>
              <a:gd name="connsiteX147" fmla="*/ 288555 w 432860"/>
              <a:gd name="connsiteY147" fmla="*/ 371000 h 370999"/>
              <a:gd name="connsiteX148" fmla="*/ 432833 w 432860"/>
              <a:gd name="connsiteY148" fmla="*/ 309166 h 370999"/>
              <a:gd name="connsiteX149" fmla="*/ 432833 w 432860"/>
              <a:gd name="connsiteY149" fmla="*/ 257639 h 370999"/>
              <a:gd name="connsiteX150" fmla="*/ 412737 w 432860"/>
              <a:gd name="connsiteY150" fmla="*/ 221569 h 370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Lst>
            <a:rect l="l" t="t" r="r" b="b"/>
            <a:pathLst>
              <a:path w="432860" h="370999">
                <a:moveTo>
                  <a:pt x="402431" y="309166"/>
                </a:moveTo>
                <a:cubicBezTo>
                  <a:pt x="402431" y="315865"/>
                  <a:pt x="394702" y="322048"/>
                  <a:pt x="381820" y="326686"/>
                </a:cubicBezTo>
                <a:lnTo>
                  <a:pt x="381820" y="308136"/>
                </a:lnTo>
                <a:cubicBezTo>
                  <a:pt x="389034" y="306075"/>
                  <a:pt x="396248" y="302983"/>
                  <a:pt x="402431" y="299891"/>
                </a:cubicBezTo>
                <a:lnTo>
                  <a:pt x="402431" y="309166"/>
                </a:lnTo>
                <a:close/>
                <a:moveTo>
                  <a:pt x="361209" y="275158"/>
                </a:moveTo>
                <a:lnTo>
                  <a:pt x="361209" y="256608"/>
                </a:lnTo>
                <a:cubicBezTo>
                  <a:pt x="368423" y="254547"/>
                  <a:pt x="375637" y="251455"/>
                  <a:pt x="381820" y="248364"/>
                </a:cubicBezTo>
                <a:lnTo>
                  <a:pt x="381820" y="257639"/>
                </a:lnTo>
                <a:cubicBezTo>
                  <a:pt x="381820" y="264337"/>
                  <a:pt x="374091" y="270520"/>
                  <a:pt x="361209" y="275158"/>
                </a:cubicBezTo>
                <a:close/>
                <a:moveTo>
                  <a:pt x="361209" y="332869"/>
                </a:moveTo>
                <a:cubicBezTo>
                  <a:pt x="355026" y="334415"/>
                  <a:pt x="347812" y="335445"/>
                  <a:pt x="340598" y="336476"/>
                </a:cubicBezTo>
                <a:lnTo>
                  <a:pt x="340598" y="316380"/>
                </a:lnTo>
                <a:cubicBezTo>
                  <a:pt x="347297" y="315350"/>
                  <a:pt x="354511" y="314319"/>
                  <a:pt x="361209" y="313288"/>
                </a:cubicBezTo>
                <a:lnTo>
                  <a:pt x="361209" y="332869"/>
                </a:lnTo>
                <a:close/>
                <a:moveTo>
                  <a:pt x="319987" y="264852"/>
                </a:moveTo>
                <a:cubicBezTo>
                  <a:pt x="326686" y="263822"/>
                  <a:pt x="333900" y="262791"/>
                  <a:pt x="340598" y="261761"/>
                </a:cubicBezTo>
                <a:lnTo>
                  <a:pt x="340598" y="281341"/>
                </a:lnTo>
                <a:cubicBezTo>
                  <a:pt x="334415" y="282887"/>
                  <a:pt x="327201" y="283918"/>
                  <a:pt x="319987" y="284948"/>
                </a:cubicBezTo>
                <a:lnTo>
                  <a:pt x="319987" y="264852"/>
                </a:lnTo>
                <a:close/>
                <a:moveTo>
                  <a:pt x="319987" y="339052"/>
                </a:moveTo>
                <a:cubicBezTo>
                  <a:pt x="313288" y="339568"/>
                  <a:pt x="306590" y="340083"/>
                  <a:pt x="299376" y="340083"/>
                </a:cubicBezTo>
                <a:lnTo>
                  <a:pt x="299376" y="319472"/>
                </a:lnTo>
                <a:cubicBezTo>
                  <a:pt x="305559" y="319472"/>
                  <a:pt x="312773" y="318957"/>
                  <a:pt x="319987" y="318441"/>
                </a:cubicBezTo>
                <a:lnTo>
                  <a:pt x="319987" y="339052"/>
                </a:lnTo>
                <a:close/>
                <a:moveTo>
                  <a:pt x="278765" y="288555"/>
                </a:moveTo>
                <a:lnTo>
                  <a:pt x="278765" y="267944"/>
                </a:lnTo>
                <a:cubicBezTo>
                  <a:pt x="284948" y="267944"/>
                  <a:pt x="292162" y="267429"/>
                  <a:pt x="299376" y="266914"/>
                </a:cubicBezTo>
                <a:lnTo>
                  <a:pt x="299376" y="287525"/>
                </a:lnTo>
                <a:cubicBezTo>
                  <a:pt x="292677" y="288040"/>
                  <a:pt x="285979" y="288040"/>
                  <a:pt x="278765" y="288555"/>
                </a:cubicBezTo>
                <a:close/>
                <a:moveTo>
                  <a:pt x="278765" y="340083"/>
                </a:moveTo>
                <a:cubicBezTo>
                  <a:pt x="271551" y="340083"/>
                  <a:pt x="264852" y="339568"/>
                  <a:pt x="258154" y="339052"/>
                </a:cubicBezTo>
                <a:lnTo>
                  <a:pt x="258154" y="319472"/>
                </a:lnTo>
                <a:cubicBezTo>
                  <a:pt x="261761" y="319472"/>
                  <a:pt x="264852" y="319472"/>
                  <a:pt x="268459" y="319472"/>
                </a:cubicBezTo>
                <a:cubicBezTo>
                  <a:pt x="271551" y="319472"/>
                  <a:pt x="275158" y="319472"/>
                  <a:pt x="278765" y="319472"/>
                </a:cubicBezTo>
                <a:lnTo>
                  <a:pt x="278765" y="340083"/>
                </a:lnTo>
                <a:close/>
                <a:moveTo>
                  <a:pt x="237543" y="266914"/>
                </a:moveTo>
                <a:cubicBezTo>
                  <a:pt x="244241" y="267429"/>
                  <a:pt x="250940" y="267944"/>
                  <a:pt x="258154" y="267944"/>
                </a:cubicBezTo>
                <a:lnTo>
                  <a:pt x="258154" y="288555"/>
                </a:lnTo>
                <a:cubicBezTo>
                  <a:pt x="250940" y="288555"/>
                  <a:pt x="244241" y="288040"/>
                  <a:pt x="237543" y="287525"/>
                </a:cubicBezTo>
                <a:lnTo>
                  <a:pt x="237543" y="266914"/>
                </a:lnTo>
                <a:close/>
                <a:moveTo>
                  <a:pt x="237543" y="336476"/>
                </a:moveTo>
                <a:cubicBezTo>
                  <a:pt x="230329" y="335445"/>
                  <a:pt x="223115" y="334415"/>
                  <a:pt x="216932" y="332869"/>
                </a:cubicBezTo>
                <a:lnTo>
                  <a:pt x="216932" y="316380"/>
                </a:lnTo>
                <a:cubicBezTo>
                  <a:pt x="223630" y="317411"/>
                  <a:pt x="230329" y="317926"/>
                  <a:pt x="237543" y="318441"/>
                </a:cubicBezTo>
                <a:lnTo>
                  <a:pt x="237543" y="336476"/>
                </a:lnTo>
                <a:close/>
                <a:moveTo>
                  <a:pt x="196321" y="281341"/>
                </a:moveTo>
                <a:lnTo>
                  <a:pt x="196321" y="261245"/>
                </a:lnTo>
                <a:cubicBezTo>
                  <a:pt x="203019" y="262276"/>
                  <a:pt x="209718" y="263822"/>
                  <a:pt x="216932" y="264337"/>
                </a:cubicBezTo>
                <a:lnTo>
                  <a:pt x="216932" y="284948"/>
                </a:lnTo>
                <a:cubicBezTo>
                  <a:pt x="209718" y="283918"/>
                  <a:pt x="202504" y="282887"/>
                  <a:pt x="196321" y="281341"/>
                </a:cubicBezTo>
                <a:close/>
                <a:moveTo>
                  <a:pt x="196321" y="326686"/>
                </a:moveTo>
                <a:cubicBezTo>
                  <a:pt x="183439" y="321533"/>
                  <a:pt x="175709" y="315350"/>
                  <a:pt x="175709" y="309166"/>
                </a:cubicBezTo>
                <a:lnTo>
                  <a:pt x="175709" y="308136"/>
                </a:lnTo>
                <a:cubicBezTo>
                  <a:pt x="175709" y="308136"/>
                  <a:pt x="175709" y="308136"/>
                  <a:pt x="176225" y="308136"/>
                </a:cubicBezTo>
                <a:cubicBezTo>
                  <a:pt x="177771" y="308651"/>
                  <a:pt x="178801" y="309166"/>
                  <a:pt x="180347" y="309166"/>
                </a:cubicBezTo>
                <a:cubicBezTo>
                  <a:pt x="185500" y="310712"/>
                  <a:pt x="190653" y="311743"/>
                  <a:pt x="196321" y="312773"/>
                </a:cubicBezTo>
                <a:lnTo>
                  <a:pt x="196321" y="326686"/>
                </a:lnTo>
                <a:close/>
                <a:moveTo>
                  <a:pt x="113876" y="256608"/>
                </a:moveTo>
                <a:cubicBezTo>
                  <a:pt x="117483" y="256608"/>
                  <a:pt x="120575" y="257123"/>
                  <a:pt x="124182" y="257123"/>
                </a:cubicBezTo>
                <a:lnTo>
                  <a:pt x="124182" y="257639"/>
                </a:lnTo>
                <a:cubicBezTo>
                  <a:pt x="124182" y="264852"/>
                  <a:pt x="125728" y="272066"/>
                  <a:pt x="129335" y="277734"/>
                </a:cubicBezTo>
                <a:cubicBezTo>
                  <a:pt x="124182" y="277734"/>
                  <a:pt x="119029" y="277219"/>
                  <a:pt x="113876" y="276704"/>
                </a:cubicBezTo>
                <a:lnTo>
                  <a:pt x="113876" y="256608"/>
                </a:lnTo>
                <a:close/>
                <a:moveTo>
                  <a:pt x="93265" y="194775"/>
                </a:moveTo>
                <a:cubicBezTo>
                  <a:pt x="99964" y="195805"/>
                  <a:pt x="106662" y="197351"/>
                  <a:pt x="113876" y="197866"/>
                </a:cubicBezTo>
                <a:lnTo>
                  <a:pt x="113876" y="218477"/>
                </a:lnTo>
                <a:cubicBezTo>
                  <a:pt x="106662" y="217447"/>
                  <a:pt x="99448" y="216416"/>
                  <a:pt x="93265" y="214871"/>
                </a:cubicBezTo>
                <a:lnTo>
                  <a:pt x="93265" y="194775"/>
                </a:lnTo>
                <a:close/>
                <a:moveTo>
                  <a:pt x="93265" y="274643"/>
                </a:moveTo>
                <a:cubicBezTo>
                  <a:pt x="86051" y="273612"/>
                  <a:pt x="78837" y="272582"/>
                  <a:pt x="72654" y="271036"/>
                </a:cubicBezTo>
                <a:lnTo>
                  <a:pt x="72654" y="250940"/>
                </a:lnTo>
                <a:cubicBezTo>
                  <a:pt x="79353" y="251971"/>
                  <a:pt x="86051" y="253516"/>
                  <a:pt x="93265" y="254032"/>
                </a:cubicBezTo>
                <a:lnTo>
                  <a:pt x="93265" y="274643"/>
                </a:lnTo>
                <a:close/>
                <a:moveTo>
                  <a:pt x="52043" y="190653"/>
                </a:moveTo>
                <a:lnTo>
                  <a:pt x="52043" y="181378"/>
                </a:lnTo>
                <a:cubicBezTo>
                  <a:pt x="58226" y="184469"/>
                  <a:pt x="64925" y="187046"/>
                  <a:pt x="72654" y="189107"/>
                </a:cubicBezTo>
                <a:lnTo>
                  <a:pt x="72654" y="208172"/>
                </a:lnTo>
                <a:cubicBezTo>
                  <a:pt x="59772" y="203534"/>
                  <a:pt x="52043" y="197351"/>
                  <a:pt x="52043" y="190653"/>
                </a:cubicBezTo>
                <a:close/>
                <a:moveTo>
                  <a:pt x="52043" y="264852"/>
                </a:moveTo>
                <a:cubicBezTo>
                  <a:pt x="39161" y="259700"/>
                  <a:pt x="31432" y="253516"/>
                  <a:pt x="31432" y="247333"/>
                </a:cubicBezTo>
                <a:lnTo>
                  <a:pt x="31432" y="238058"/>
                </a:lnTo>
                <a:cubicBezTo>
                  <a:pt x="37615" y="241150"/>
                  <a:pt x="44314" y="243726"/>
                  <a:pt x="52043" y="245787"/>
                </a:cubicBezTo>
                <a:lnTo>
                  <a:pt x="52043" y="264852"/>
                </a:lnTo>
                <a:close/>
                <a:moveTo>
                  <a:pt x="31432" y="104086"/>
                </a:moveTo>
                <a:cubicBezTo>
                  <a:pt x="37615" y="107178"/>
                  <a:pt x="44314" y="109754"/>
                  <a:pt x="52043" y="111815"/>
                </a:cubicBezTo>
                <a:lnTo>
                  <a:pt x="52043" y="130880"/>
                </a:lnTo>
                <a:cubicBezTo>
                  <a:pt x="39161" y="125728"/>
                  <a:pt x="31432" y="119544"/>
                  <a:pt x="31432" y="113361"/>
                </a:cubicBezTo>
                <a:lnTo>
                  <a:pt x="31432" y="104086"/>
                </a:lnTo>
                <a:close/>
                <a:moveTo>
                  <a:pt x="93265" y="120575"/>
                </a:moveTo>
                <a:lnTo>
                  <a:pt x="93265" y="141186"/>
                </a:lnTo>
                <a:cubicBezTo>
                  <a:pt x="86051" y="140155"/>
                  <a:pt x="78837" y="139125"/>
                  <a:pt x="72654" y="137579"/>
                </a:cubicBezTo>
                <a:lnTo>
                  <a:pt x="72654" y="117483"/>
                </a:lnTo>
                <a:cubicBezTo>
                  <a:pt x="79353" y="118514"/>
                  <a:pt x="86051" y="119544"/>
                  <a:pt x="93265" y="120575"/>
                </a:cubicBezTo>
                <a:close/>
                <a:moveTo>
                  <a:pt x="144793" y="30917"/>
                </a:moveTo>
                <a:cubicBezTo>
                  <a:pt x="207657" y="30917"/>
                  <a:pt x="258154" y="44829"/>
                  <a:pt x="258154" y="61833"/>
                </a:cubicBezTo>
                <a:cubicBezTo>
                  <a:pt x="258154" y="78837"/>
                  <a:pt x="207657" y="92750"/>
                  <a:pt x="144793" y="92750"/>
                </a:cubicBezTo>
                <a:cubicBezTo>
                  <a:pt x="81929" y="92750"/>
                  <a:pt x="31432" y="78837"/>
                  <a:pt x="31432" y="61833"/>
                </a:cubicBezTo>
                <a:cubicBezTo>
                  <a:pt x="31432" y="44829"/>
                  <a:pt x="81929" y="30917"/>
                  <a:pt x="144793" y="30917"/>
                </a:cubicBezTo>
                <a:close/>
                <a:moveTo>
                  <a:pt x="175709" y="275158"/>
                </a:moveTo>
                <a:cubicBezTo>
                  <a:pt x="162828" y="270005"/>
                  <a:pt x="155098" y="263822"/>
                  <a:pt x="155098" y="257639"/>
                </a:cubicBezTo>
                <a:lnTo>
                  <a:pt x="155098" y="248364"/>
                </a:lnTo>
                <a:cubicBezTo>
                  <a:pt x="161282" y="251455"/>
                  <a:pt x="167980" y="254032"/>
                  <a:pt x="175709" y="256093"/>
                </a:cubicBezTo>
                <a:lnTo>
                  <a:pt x="175709" y="275158"/>
                </a:lnTo>
                <a:close/>
                <a:moveTo>
                  <a:pt x="237543" y="130880"/>
                </a:moveTo>
                <a:lnTo>
                  <a:pt x="237543" y="112330"/>
                </a:lnTo>
                <a:cubicBezTo>
                  <a:pt x="244757" y="110269"/>
                  <a:pt x="251970" y="107178"/>
                  <a:pt x="258154" y="104086"/>
                </a:cubicBezTo>
                <a:lnTo>
                  <a:pt x="258154" y="113361"/>
                </a:lnTo>
                <a:cubicBezTo>
                  <a:pt x="258154" y="120060"/>
                  <a:pt x="250425" y="126243"/>
                  <a:pt x="237543" y="130880"/>
                </a:cubicBezTo>
                <a:close/>
                <a:moveTo>
                  <a:pt x="196321" y="140671"/>
                </a:moveTo>
                <a:lnTo>
                  <a:pt x="196321" y="120575"/>
                </a:lnTo>
                <a:cubicBezTo>
                  <a:pt x="203019" y="119544"/>
                  <a:pt x="210233" y="118514"/>
                  <a:pt x="216932" y="117483"/>
                </a:cubicBezTo>
                <a:lnTo>
                  <a:pt x="216932" y="137064"/>
                </a:lnTo>
                <a:cubicBezTo>
                  <a:pt x="210748" y="138610"/>
                  <a:pt x="203534" y="139640"/>
                  <a:pt x="196321" y="140671"/>
                </a:cubicBezTo>
                <a:close/>
                <a:moveTo>
                  <a:pt x="155098" y="144278"/>
                </a:moveTo>
                <a:lnTo>
                  <a:pt x="155098" y="123667"/>
                </a:lnTo>
                <a:cubicBezTo>
                  <a:pt x="161282" y="123667"/>
                  <a:pt x="168496" y="123151"/>
                  <a:pt x="175709" y="122636"/>
                </a:cubicBezTo>
                <a:lnTo>
                  <a:pt x="175709" y="143247"/>
                </a:lnTo>
                <a:cubicBezTo>
                  <a:pt x="169011" y="143762"/>
                  <a:pt x="162312" y="143762"/>
                  <a:pt x="155098" y="144278"/>
                </a:cubicBezTo>
                <a:close/>
                <a:moveTo>
                  <a:pt x="113876" y="143247"/>
                </a:moveTo>
                <a:lnTo>
                  <a:pt x="113876" y="122636"/>
                </a:lnTo>
                <a:cubicBezTo>
                  <a:pt x="120575" y="123151"/>
                  <a:pt x="127273" y="123667"/>
                  <a:pt x="134487" y="123667"/>
                </a:cubicBezTo>
                <a:lnTo>
                  <a:pt x="134487" y="144278"/>
                </a:lnTo>
                <a:cubicBezTo>
                  <a:pt x="127273" y="143762"/>
                  <a:pt x="120575" y="143762"/>
                  <a:pt x="113876" y="143247"/>
                </a:cubicBezTo>
                <a:close/>
                <a:moveTo>
                  <a:pt x="381820" y="206111"/>
                </a:moveTo>
                <a:cubicBezTo>
                  <a:pt x="381820" y="223115"/>
                  <a:pt x="331323" y="237027"/>
                  <a:pt x="268459" y="237027"/>
                </a:cubicBezTo>
                <a:cubicBezTo>
                  <a:pt x="205596" y="237027"/>
                  <a:pt x="155098" y="223115"/>
                  <a:pt x="155098" y="206111"/>
                </a:cubicBezTo>
                <a:cubicBezTo>
                  <a:pt x="155098" y="189107"/>
                  <a:pt x="205596" y="175194"/>
                  <a:pt x="268459" y="175194"/>
                </a:cubicBezTo>
                <a:cubicBezTo>
                  <a:pt x="331323" y="175194"/>
                  <a:pt x="381820" y="189107"/>
                  <a:pt x="381820" y="206111"/>
                </a:cubicBezTo>
                <a:close/>
                <a:moveTo>
                  <a:pt x="412737" y="221569"/>
                </a:moveTo>
                <a:lnTo>
                  <a:pt x="412737" y="206111"/>
                </a:lnTo>
                <a:cubicBezTo>
                  <a:pt x="412737" y="181893"/>
                  <a:pt x="393672" y="164373"/>
                  <a:pt x="356572" y="154583"/>
                </a:cubicBezTo>
                <a:cubicBezTo>
                  <a:pt x="342659" y="150976"/>
                  <a:pt x="326686" y="147885"/>
                  <a:pt x="308651" y="146339"/>
                </a:cubicBezTo>
                <a:cubicBezTo>
                  <a:pt x="309166" y="144278"/>
                  <a:pt x="309166" y="141701"/>
                  <a:pt x="309166" y="139125"/>
                </a:cubicBezTo>
                <a:cubicBezTo>
                  <a:pt x="309166" y="124697"/>
                  <a:pt x="302468" y="112330"/>
                  <a:pt x="288555" y="103055"/>
                </a:cubicBezTo>
                <a:lnTo>
                  <a:pt x="288555" y="61833"/>
                </a:lnTo>
                <a:cubicBezTo>
                  <a:pt x="288555" y="37615"/>
                  <a:pt x="269490" y="20096"/>
                  <a:pt x="232390" y="10306"/>
                </a:cubicBezTo>
                <a:cubicBezTo>
                  <a:pt x="208172" y="3607"/>
                  <a:pt x="177255" y="0"/>
                  <a:pt x="144278" y="0"/>
                </a:cubicBezTo>
                <a:cubicBezTo>
                  <a:pt x="100994" y="0"/>
                  <a:pt x="0" y="6183"/>
                  <a:pt x="0" y="61833"/>
                </a:cubicBezTo>
                <a:lnTo>
                  <a:pt x="0" y="113361"/>
                </a:lnTo>
                <a:cubicBezTo>
                  <a:pt x="0" y="127789"/>
                  <a:pt x="6699" y="140155"/>
                  <a:pt x="20611" y="149430"/>
                </a:cubicBezTo>
                <a:lnTo>
                  <a:pt x="20611" y="159221"/>
                </a:lnTo>
                <a:cubicBezTo>
                  <a:pt x="8244" y="167980"/>
                  <a:pt x="0" y="179832"/>
                  <a:pt x="0" y="195805"/>
                </a:cubicBezTo>
                <a:lnTo>
                  <a:pt x="0" y="247333"/>
                </a:lnTo>
                <a:cubicBezTo>
                  <a:pt x="0" y="271551"/>
                  <a:pt x="19065" y="289070"/>
                  <a:pt x="56165" y="298861"/>
                </a:cubicBezTo>
                <a:cubicBezTo>
                  <a:pt x="80383" y="305559"/>
                  <a:pt x="111300" y="309166"/>
                  <a:pt x="144278" y="309166"/>
                </a:cubicBezTo>
                <a:cubicBezTo>
                  <a:pt x="144278" y="333384"/>
                  <a:pt x="163343" y="350904"/>
                  <a:pt x="200443" y="360694"/>
                </a:cubicBezTo>
                <a:cubicBezTo>
                  <a:pt x="224661" y="367393"/>
                  <a:pt x="255577" y="371000"/>
                  <a:pt x="288555" y="371000"/>
                </a:cubicBezTo>
                <a:cubicBezTo>
                  <a:pt x="331838" y="371000"/>
                  <a:pt x="432833" y="364816"/>
                  <a:pt x="432833" y="309166"/>
                </a:cubicBezTo>
                <a:lnTo>
                  <a:pt x="432833" y="257639"/>
                </a:lnTo>
                <a:cubicBezTo>
                  <a:pt x="433348" y="243211"/>
                  <a:pt x="426649" y="230844"/>
                  <a:pt x="412737" y="221569"/>
                </a:cubicBezTo>
                <a:close/>
              </a:path>
            </a:pathLst>
          </a:custGeom>
          <a:solidFill>
            <a:schemeClr val="accent1">
              <a:lumMod val="40000"/>
              <a:lumOff val="60000"/>
            </a:schemeClr>
          </a:solidFill>
          <a:ln w="5060" cap="flat">
            <a:noFill/>
            <a:prstDash val="solid"/>
            <a:miter/>
          </a:ln>
        </p:spPr>
        <p:txBody>
          <a:bodyPr rtlCol="0" anchor="ctr"/>
          <a:lstStyle/>
          <a:p>
            <a:endParaRPr lang="fr-FR"/>
          </a:p>
        </p:txBody>
      </p:sp>
      <p:sp>
        <p:nvSpPr>
          <p:cNvPr id="73" name="ZoneTexte 72">
            <a:extLst>
              <a:ext uri="{FF2B5EF4-FFF2-40B4-BE49-F238E27FC236}">
                <a16:creationId xmlns:a16="http://schemas.microsoft.com/office/drawing/2014/main" id="{5F2B2CDA-FF23-4BF1-98AB-75ABD0891CC9}"/>
              </a:ext>
            </a:extLst>
          </p:cNvPr>
          <p:cNvSpPr txBox="1"/>
          <p:nvPr/>
        </p:nvSpPr>
        <p:spPr>
          <a:xfrm>
            <a:off x="2892254" y="3393317"/>
            <a:ext cx="1020427" cy="830997"/>
          </a:xfrm>
          <a:prstGeom prst="rect">
            <a:avLst/>
          </a:prstGeom>
          <a:noFill/>
        </p:spPr>
        <p:txBody>
          <a:bodyPr wrap="square" rtlCol="0">
            <a:spAutoFit/>
          </a:bodyPr>
          <a:lstStyle/>
          <a:p>
            <a:pPr algn="ctr"/>
            <a:r>
              <a:rPr lang="fr-FR" sz="1600" dirty="0">
                <a:latin typeface="Bahnschrift Light Condensed" panose="020B0502040204020203" pitchFamily="34" charset="0"/>
              </a:rPr>
              <a:t>7</a:t>
            </a:r>
            <a:r>
              <a:rPr lang="fr-FR" sz="1000" dirty="0">
                <a:latin typeface="Bahnschrift Light Condensed" panose="020B0502040204020203" pitchFamily="34" charset="0"/>
              </a:rPr>
              <a:t> Coordinateurs</a:t>
            </a:r>
          </a:p>
          <a:p>
            <a:pPr algn="ctr"/>
            <a:r>
              <a:rPr lang="fr-FR" sz="1200" dirty="0">
                <a:latin typeface="Bahnschrift Light Condensed" panose="020B0502040204020203" pitchFamily="34" charset="0"/>
              </a:rPr>
              <a:t>2</a:t>
            </a:r>
            <a:r>
              <a:rPr lang="fr-FR" sz="1000" dirty="0" smtClean="0">
                <a:latin typeface="Bahnschrift Light Condensed" panose="020B0502040204020203" pitchFamily="34" charset="0"/>
              </a:rPr>
              <a:t> </a:t>
            </a:r>
            <a:r>
              <a:rPr lang="fr-FR" sz="1000" dirty="0">
                <a:latin typeface="Bahnschrift Light Condensed" panose="020B0502040204020203" pitchFamily="34" charset="0"/>
              </a:rPr>
              <a:t>en cours de recrutement</a:t>
            </a:r>
          </a:p>
          <a:p>
            <a:endParaRPr lang="fr-FR" sz="1000" dirty="0"/>
          </a:p>
        </p:txBody>
      </p:sp>
      <p:pic>
        <p:nvPicPr>
          <p:cNvPr id="75" name="Graphique 74" descr="Ajouter">
            <a:extLst>
              <a:ext uri="{FF2B5EF4-FFF2-40B4-BE49-F238E27FC236}">
                <a16:creationId xmlns:a16="http://schemas.microsoft.com/office/drawing/2014/main" id="{BE742C76-69D5-4402-8487-F4788A8F6C98}"/>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 xmlns:asvg="http://schemas.microsoft.com/office/drawing/2016/SVG/main" r:embed="rId13"/>
              </a:ext>
            </a:extLst>
          </a:blip>
          <a:stretch>
            <a:fillRect/>
          </a:stretch>
        </p:blipFill>
        <p:spPr>
          <a:xfrm>
            <a:off x="602872" y="3884642"/>
            <a:ext cx="377175" cy="377175"/>
          </a:xfrm>
          <a:prstGeom prst="rect">
            <a:avLst/>
          </a:prstGeom>
        </p:spPr>
      </p:pic>
      <p:sp>
        <p:nvSpPr>
          <p:cNvPr id="76" name="Accolade fermante 75">
            <a:extLst>
              <a:ext uri="{FF2B5EF4-FFF2-40B4-BE49-F238E27FC236}">
                <a16:creationId xmlns:a16="http://schemas.microsoft.com/office/drawing/2014/main" id="{6A9AA41F-66C2-4996-84D0-87951E89FF4E}"/>
              </a:ext>
            </a:extLst>
          </p:cNvPr>
          <p:cNvSpPr/>
          <p:nvPr/>
        </p:nvSpPr>
        <p:spPr>
          <a:xfrm>
            <a:off x="2538688" y="1545088"/>
            <a:ext cx="249433" cy="2654063"/>
          </a:xfrm>
          <a:prstGeom prst="rightBrace">
            <a:avLst>
              <a:gd name="adj1" fmla="val 8333"/>
              <a:gd name="adj2" fmla="val 5175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pic>
        <p:nvPicPr>
          <p:cNvPr id="78" name="Image 77">
            <a:extLst>
              <a:ext uri="{FF2B5EF4-FFF2-40B4-BE49-F238E27FC236}">
                <a16:creationId xmlns:a16="http://schemas.microsoft.com/office/drawing/2014/main" id="{4CD3E585-19E1-4B76-85A0-FD95188E149C}"/>
              </a:ext>
            </a:extLst>
          </p:cNvPr>
          <p:cNvPicPr>
            <a:picLocks noChangeAspect="1"/>
          </p:cNvPicPr>
          <p:nvPr/>
        </p:nvPicPr>
        <p:blipFill>
          <a:blip r:embed="rId14">
            <a:duotone>
              <a:schemeClr val="accent5">
                <a:shade val="45000"/>
                <a:satMod val="135000"/>
              </a:schemeClr>
              <a:prstClr val="white"/>
            </a:duotone>
            <a:extLst>
              <a:ext uri="{BEBA8EAE-BF5A-486C-A8C5-ECC9F3942E4B}">
                <a14:imgProps xmlns:a14="http://schemas.microsoft.com/office/drawing/2010/main">
                  <a14:imgLayer r:embed="rId15">
                    <a14:imgEffect>
                      <a14:sharpenSoften amount="-50000"/>
                    </a14:imgEffect>
                    <a14:imgEffect>
                      <a14:brightnessContrast bright="40000" contrast="-40000"/>
                    </a14:imgEffect>
                  </a14:imgLayer>
                </a14:imgProps>
              </a:ext>
            </a:extLst>
          </a:blip>
          <a:stretch>
            <a:fillRect/>
          </a:stretch>
        </p:blipFill>
        <p:spPr>
          <a:xfrm>
            <a:off x="564947" y="4870164"/>
            <a:ext cx="690143" cy="690143"/>
          </a:xfrm>
          <a:prstGeom prst="rect">
            <a:avLst/>
          </a:prstGeom>
        </p:spPr>
      </p:pic>
      <p:pic>
        <p:nvPicPr>
          <p:cNvPr id="82" name="Image 81">
            <a:extLst>
              <a:ext uri="{FF2B5EF4-FFF2-40B4-BE49-F238E27FC236}">
                <a16:creationId xmlns:a16="http://schemas.microsoft.com/office/drawing/2014/main" id="{62260D74-43CA-49A4-9B35-D68739D9C838}"/>
              </a:ext>
            </a:extLst>
          </p:cNvPr>
          <p:cNvPicPr>
            <a:picLocks noChangeAspect="1"/>
          </p:cNvPicPr>
          <p:nvPr/>
        </p:nvPicPr>
        <p:blipFill>
          <a:blip r:embed="rId16">
            <a:duotone>
              <a:schemeClr val="accent5">
                <a:shade val="45000"/>
                <a:satMod val="135000"/>
              </a:schemeClr>
              <a:prstClr val="white"/>
            </a:duotone>
            <a:extLst>
              <a:ext uri="{BEBA8EAE-BF5A-486C-A8C5-ECC9F3942E4B}">
                <a14:imgProps xmlns:a14="http://schemas.microsoft.com/office/drawing/2010/main">
                  <a14:imgLayer r:embed="rId17">
                    <a14:imgEffect>
                      <a14:sharpenSoften amount="-50000"/>
                    </a14:imgEffect>
                    <a14:imgEffect>
                      <a14:brightnessContrast bright="40000" contrast="-40000"/>
                    </a14:imgEffect>
                  </a14:imgLayer>
                </a14:imgProps>
              </a:ext>
            </a:extLst>
          </a:blip>
          <a:stretch>
            <a:fillRect/>
          </a:stretch>
        </p:blipFill>
        <p:spPr>
          <a:xfrm>
            <a:off x="597388" y="6760427"/>
            <a:ext cx="690144" cy="707955"/>
          </a:xfrm>
          <a:prstGeom prst="rect">
            <a:avLst/>
          </a:prstGeom>
        </p:spPr>
      </p:pic>
      <p:pic>
        <p:nvPicPr>
          <p:cNvPr id="84" name="Image 83">
            <a:extLst>
              <a:ext uri="{FF2B5EF4-FFF2-40B4-BE49-F238E27FC236}">
                <a16:creationId xmlns:a16="http://schemas.microsoft.com/office/drawing/2014/main" id="{1F0189BD-6AF8-494B-AC4E-6AE3108D35BD}"/>
              </a:ext>
            </a:extLst>
          </p:cNvPr>
          <p:cNvPicPr>
            <a:picLocks noChangeAspect="1"/>
          </p:cNvPicPr>
          <p:nvPr/>
        </p:nvPicPr>
        <p:blipFill>
          <a:blip r:embed="rId18">
            <a:duotone>
              <a:schemeClr val="accent5">
                <a:shade val="45000"/>
                <a:satMod val="135000"/>
              </a:schemeClr>
              <a:prstClr val="white"/>
            </a:duotone>
          </a:blip>
          <a:stretch>
            <a:fillRect/>
          </a:stretch>
        </p:blipFill>
        <p:spPr>
          <a:xfrm>
            <a:off x="3376163" y="5973756"/>
            <a:ext cx="592419" cy="596423"/>
          </a:xfrm>
          <a:prstGeom prst="rect">
            <a:avLst/>
          </a:prstGeom>
        </p:spPr>
      </p:pic>
      <p:pic>
        <p:nvPicPr>
          <p:cNvPr id="86" name="Image 85">
            <a:extLst>
              <a:ext uri="{FF2B5EF4-FFF2-40B4-BE49-F238E27FC236}">
                <a16:creationId xmlns:a16="http://schemas.microsoft.com/office/drawing/2014/main" id="{26416709-2E2D-4B04-B53A-BD79B7B8A013}"/>
              </a:ext>
            </a:extLst>
          </p:cNvPr>
          <p:cNvPicPr>
            <a:picLocks noChangeAspect="1"/>
          </p:cNvPicPr>
          <p:nvPr/>
        </p:nvPicPr>
        <p:blipFill>
          <a:blip r:embed="rId19">
            <a:duotone>
              <a:schemeClr val="accent5">
                <a:shade val="45000"/>
                <a:satMod val="135000"/>
              </a:schemeClr>
              <a:prstClr val="white"/>
            </a:duotone>
          </a:blip>
          <a:stretch>
            <a:fillRect/>
          </a:stretch>
        </p:blipFill>
        <p:spPr>
          <a:xfrm>
            <a:off x="556041" y="5838188"/>
            <a:ext cx="707954" cy="600687"/>
          </a:xfrm>
          <a:prstGeom prst="rect">
            <a:avLst/>
          </a:prstGeom>
        </p:spPr>
      </p:pic>
      <p:pic>
        <p:nvPicPr>
          <p:cNvPr id="88" name="Image 87">
            <a:extLst>
              <a:ext uri="{FF2B5EF4-FFF2-40B4-BE49-F238E27FC236}">
                <a16:creationId xmlns:a16="http://schemas.microsoft.com/office/drawing/2014/main" id="{F3BA15C1-FA49-47E4-9D07-61F2A7E9BE8D}"/>
              </a:ext>
            </a:extLst>
          </p:cNvPr>
          <p:cNvPicPr>
            <a:picLocks noChangeAspect="1"/>
          </p:cNvPicPr>
          <p:nvPr/>
        </p:nvPicPr>
        <p:blipFill>
          <a:blip r:embed="rId20">
            <a:duotone>
              <a:schemeClr val="accent5">
                <a:shade val="45000"/>
                <a:satMod val="135000"/>
              </a:schemeClr>
              <a:prstClr val="white"/>
            </a:duotone>
          </a:blip>
          <a:stretch>
            <a:fillRect/>
          </a:stretch>
        </p:blipFill>
        <p:spPr>
          <a:xfrm>
            <a:off x="3400709" y="4971535"/>
            <a:ext cx="570916" cy="549858"/>
          </a:xfrm>
          <a:prstGeom prst="rect">
            <a:avLst/>
          </a:prstGeom>
        </p:spPr>
      </p:pic>
      <p:sp>
        <p:nvSpPr>
          <p:cNvPr id="89" name="ZoneTexte 88">
            <a:extLst>
              <a:ext uri="{FF2B5EF4-FFF2-40B4-BE49-F238E27FC236}">
                <a16:creationId xmlns:a16="http://schemas.microsoft.com/office/drawing/2014/main" id="{DDB3E23C-D06D-45D2-B11B-3C5E1125F700}"/>
              </a:ext>
            </a:extLst>
          </p:cNvPr>
          <p:cNvSpPr txBox="1"/>
          <p:nvPr/>
        </p:nvSpPr>
        <p:spPr>
          <a:xfrm>
            <a:off x="1301160" y="4905619"/>
            <a:ext cx="1873384" cy="646331"/>
          </a:xfrm>
          <a:prstGeom prst="rect">
            <a:avLst/>
          </a:prstGeom>
          <a:noFill/>
        </p:spPr>
        <p:txBody>
          <a:bodyPr wrap="square" rtlCol="0">
            <a:spAutoFit/>
          </a:bodyPr>
          <a:lstStyle/>
          <a:p>
            <a:r>
              <a:rPr lang="fr-FR" sz="1400" dirty="0" smtClean="0">
                <a:latin typeface="Bahnschrift Light Condensed" panose="020B0502040204020203" pitchFamily="34" charset="0"/>
              </a:rPr>
              <a:t>&gt;</a:t>
            </a:r>
            <a:r>
              <a:rPr lang="fr-FR" sz="1400" b="1" dirty="0" smtClean="0">
                <a:latin typeface="Bahnschrift Light Condensed" panose="020B0502040204020203" pitchFamily="34" charset="0"/>
              </a:rPr>
              <a:t> +</a:t>
            </a:r>
            <a:r>
              <a:rPr lang="fr-FR" sz="1400" b="1" dirty="0">
                <a:latin typeface="Bahnschrift Light Condensed" panose="020B0502040204020203" pitchFamily="34" charset="0"/>
              </a:rPr>
              <a:t>50 jours </a:t>
            </a:r>
            <a:r>
              <a:rPr lang="fr-FR" sz="1100" dirty="0">
                <a:latin typeface="Bahnschrift Light Condensed" panose="020B0502040204020203" pitchFamily="34" charset="0"/>
              </a:rPr>
              <a:t>de formation par an</a:t>
            </a:r>
          </a:p>
          <a:p>
            <a:r>
              <a:rPr lang="fr-FR" sz="1100" dirty="0" smtClean="0">
                <a:latin typeface="Bahnschrift Light Condensed" panose="020B0502040204020203" pitchFamily="34" charset="0"/>
              </a:rPr>
              <a:t>&gt; +</a:t>
            </a:r>
            <a:r>
              <a:rPr lang="fr-FR" sz="1100" dirty="0">
                <a:latin typeface="Bahnschrift Light Condensed" panose="020B0502040204020203" pitchFamily="34" charset="0"/>
              </a:rPr>
              <a:t>500 </a:t>
            </a:r>
            <a:r>
              <a:rPr lang="fr-FR" sz="1100" dirty="0" smtClean="0">
                <a:latin typeface="Bahnschrift Light Condensed" panose="020B0502040204020203" pitchFamily="34" charset="0"/>
              </a:rPr>
              <a:t>participants par an</a:t>
            </a:r>
            <a:endParaRPr lang="fr-FR" sz="1100" dirty="0">
              <a:latin typeface="Bahnschrift Light Condensed" panose="020B0502040204020203" pitchFamily="34" charset="0"/>
            </a:endParaRPr>
          </a:p>
          <a:p>
            <a:r>
              <a:rPr lang="fr-FR" sz="1100" dirty="0" smtClean="0">
                <a:latin typeface="Bahnschrift Light Condensed" panose="020B0502040204020203" pitchFamily="34" charset="0"/>
              </a:rPr>
              <a:t>&gt; 2 enquêtes </a:t>
            </a:r>
            <a:r>
              <a:rPr lang="fr-FR" sz="1100" dirty="0">
                <a:latin typeface="Bahnschrift Light Condensed" panose="020B0502040204020203" pitchFamily="34" charset="0"/>
              </a:rPr>
              <a:t>consultatives </a:t>
            </a:r>
          </a:p>
        </p:txBody>
      </p:sp>
      <p:sp>
        <p:nvSpPr>
          <p:cNvPr id="90" name="ZoneTexte 89">
            <a:extLst>
              <a:ext uri="{FF2B5EF4-FFF2-40B4-BE49-F238E27FC236}">
                <a16:creationId xmlns:a16="http://schemas.microsoft.com/office/drawing/2014/main" id="{41D2C826-15B7-4885-9151-FF6E01F15E16}"/>
              </a:ext>
            </a:extLst>
          </p:cNvPr>
          <p:cNvSpPr txBox="1"/>
          <p:nvPr/>
        </p:nvSpPr>
        <p:spPr>
          <a:xfrm>
            <a:off x="1301321" y="5798160"/>
            <a:ext cx="2028629" cy="769441"/>
          </a:xfrm>
          <a:prstGeom prst="rect">
            <a:avLst/>
          </a:prstGeom>
          <a:noFill/>
        </p:spPr>
        <p:txBody>
          <a:bodyPr wrap="square" rtlCol="0">
            <a:spAutoFit/>
          </a:bodyPr>
          <a:lstStyle/>
          <a:p>
            <a:r>
              <a:rPr lang="fr-FR" sz="1100" dirty="0" smtClean="0">
                <a:latin typeface="Bahnschrift Light Condensed" panose="020B0502040204020203" pitchFamily="34" charset="0"/>
              </a:rPr>
              <a:t>&gt;</a:t>
            </a:r>
            <a:r>
              <a:rPr lang="fr-FR" sz="1100" b="1" dirty="0" smtClean="0">
                <a:latin typeface="Bahnschrift Light Condensed" panose="020B0502040204020203" pitchFamily="34" charset="0"/>
              </a:rPr>
              <a:t> Stages de base </a:t>
            </a:r>
            <a:r>
              <a:rPr lang="fr-FR" sz="1100" dirty="0" smtClean="0">
                <a:latin typeface="Bahnschrift Light Condensed" panose="020B0502040204020203" pitchFamily="34" charset="0"/>
              </a:rPr>
              <a:t>d’initiation</a:t>
            </a:r>
            <a:r>
              <a:rPr lang="fr-FR" sz="1100" b="1" dirty="0" smtClean="0">
                <a:latin typeface="Bahnschrift Light Condensed" panose="020B0502040204020203" pitchFamily="34" charset="0"/>
              </a:rPr>
              <a:t> </a:t>
            </a:r>
            <a:r>
              <a:rPr lang="fr-FR" sz="1100" dirty="0">
                <a:latin typeface="Bahnschrift Light Condensed" panose="020B0502040204020203" pitchFamily="34" charset="0"/>
              </a:rPr>
              <a:t>à la gestion d’une bibliothèque</a:t>
            </a:r>
          </a:p>
          <a:p>
            <a:r>
              <a:rPr lang="fr-FR" sz="1100" dirty="0" smtClean="0">
                <a:latin typeface="Bahnschrift Light Condensed" panose="020B0502040204020203" pitchFamily="34" charset="0"/>
              </a:rPr>
              <a:t>&gt; Sur place </a:t>
            </a:r>
            <a:r>
              <a:rPr lang="fr-FR" sz="1100" dirty="0">
                <a:latin typeface="Bahnschrift Light Condensed" panose="020B0502040204020203" pitchFamily="34" charset="0"/>
              </a:rPr>
              <a:t>et </a:t>
            </a:r>
            <a:r>
              <a:rPr lang="fr-FR" sz="1100" dirty="0" smtClean="0">
                <a:latin typeface="Bahnschrift Light Condensed" panose="020B0502040204020203" pitchFamily="34" charset="0"/>
              </a:rPr>
              <a:t>personnalisables pour les réseaux intercommunaux</a:t>
            </a:r>
            <a:endParaRPr lang="fr-FR" sz="1100" dirty="0">
              <a:latin typeface="Bahnschrift Light Condensed" panose="020B0502040204020203" pitchFamily="34" charset="0"/>
            </a:endParaRPr>
          </a:p>
        </p:txBody>
      </p:sp>
      <p:sp>
        <p:nvSpPr>
          <p:cNvPr id="91" name="ZoneTexte 90">
            <a:extLst>
              <a:ext uri="{FF2B5EF4-FFF2-40B4-BE49-F238E27FC236}">
                <a16:creationId xmlns:a16="http://schemas.microsoft.com/office/drawing/2014/main" id="{7CF5A8CC-914D-49CE-AEEC-5E7C5E508B47}"/>
              </a:ext>
            </a:extLst>
          </p:cNvPr>
          <p:cNvSpPr txBox="1"/>
          <p:nvPr/>
        </p:nvSpPr>
        <p:spPr>
          <a:xfrm>
            <a:off x="4047506" y="4944950"/>
            <a:ext cx="2232553" cy="769441"/>
          </a:xfrm>
          <a:prstGeom prst="rect">
            <a:avLst/>
          </a:prstGeom>
          <a:noFill/>
        </p:spPr>
        <p:txBody>
          <a:bodyPr wrap="square" rtlCol="0">
            <a:spAutoFit/>
          </a:bodyPr>
          <a:lstStyle/>
          <a:p>
            <a:r>
              <a:rPr lang="fr-FR" sz="1100" dirty="0">
                <a:latin typeface="Bahnschrift Light Condensed" panose="020B0502040204020203" pitchFamily="34" charset="0"/>
              </a:rPr>
              <a:t>&gt; </a:t>
            </a:r>
            <a:r>
              <a:rPr lang="fr-FR" sz="1100" b="1" dirty="0">
                <a:latin typeface="Bahnschrift Light Condensed" panose="020B0502040204020203" pitchFamily="34" charset="0"/>
              </a:rPr>
              <a:t>SIGB mutualisé </a:t>
            </a:r>
            <a:r>
              <a:rPr lang="fr-FR" sz="1100" dirty="0" smtClean="0">
                <a:latin typeface="Bahnschrift Light Condensed" panose="020B0502040204020203" pitchFamily="34" charset="0"/>
              </a:rPr>
              <a:t>(la « Base unique »)</a:t>
            </a:r>
            <a:endParaRPr lang="fr-FR" sz="1100" dirty="0">
              <a:latin typeface="Bahnschrift Light Condensed" panose="020B0502040204020203" pitchFamily="34" charset="0"/>
            </a:endParaRPr>
          </a:p>
          <a:p>
            <a:r>
              <a:rPr lang="fr-FR" sz="1100" dirty="0">
                <a:latin typeface="Bahnschrift Light Condensed" panose="020B0502040204020203" pitchFamily="34" charset="0"/>
              </a:rPr>
              <a:t>&gt; Offre de </a:t>
            </a:r>
            <a:r>
              <a:rPr lang="fr-FR" sz="1100" b="1" dirty="0">
                <a:latin typeface="Bahnschrift Light Condensed" panose="020B0502040204020203" pitchFamily="34" charset="0"/>
              </a:rPr>
              <a:t>malles numériques</a:t>
            </a:r>
          </a:p>
          <a:p>
            <a:r>
              <a:rPr lang="fr-FR" sz="1100" dirty="0">
                <a:latin typeface="Bahnschrift Light Condensed" panose="020B0502040204020203" pitchFamily="34" charset="0"/>
              </a:rPr>
              <a:t>&gt; Coordination de l’</a:t>
            </a:r>
            <a:r>
              <a:rPr lang="fr-FR" sz="1100" b="1" dirty="0">
                <a:latin typeface="Bahnschrift Light Condensed" panose="020B0502040204020203" pitchFamily="34" charset="0"/>
              </a:rPr>
              <a:t>enquête annuelle </a:t>
            </a:r>
            <a:r>
              <a:rPr lang="fr-FR" sz="1100" dirty="0" smtClean="0">
                <a:latin typeface="Bahnschrift Light Condensed" panose="020B0502040204020203" pitchFamily="34" charset="0"/>
              </a:rPr>
              <a:t>du ministère de la culture</a:t>
            </a:r>
            <a:endParaRPr lang="fr-FR" sz="1100" dirty="0">
              <a:latin typeface="Bahnschrift Light Condensed" panose="020B0502040204020203" pitchFamily="34" charset="0"/>
            </a:endParaRPr>
          </a:p>
        </p:txBody>
      </p:sp>
      <p:sp>
        <p:nvSpPr>
          <p:cNvPr id="92" name="ZoneTexte 91">
            <a:extLst>
              <a:ext uri="{FF2B5EF4-FFF2-40B4-BE49-F238E27FC236}">
                <a16:creationId xmlns:a16="http://schemas.microsoft.com/office/drawing/2014/main" id="{68B17FE0-0A3F-4EF5-A429-BEE08AD9C6E7}"/>
              </a:ext>
            </a:extLst>
          </p:cNvPr>
          <p:cNvSpPr txBox="1"/>
          <p:nvPr/>
        </p:nvSpPr>
        <p:spPr>
          <a:xfrm>
            <a:off x="1301321" y="6722566"/>
            <a:ext cx="1907618" cy="600164"/>
          </a:xfrm>
          <a:prstGeom prst="rect">
            <a:avLst/>
          </a:prstGeom>
          <a:noFill/>
        </p:spPr>
        <p:txBody>
          <a:bodyPr wrap="square" rtlCol="0">
            <a:spAutoFit/>
          </a:bodyPr>
          <a:lstStyle/>
          <a:p>
            <a:r>
              <a:rPr lang="fr-FR" sz="1100" b="1" dirty="0">
                <a:latin typeface="Bahnschrift Light Condensed" panose="020B0502040204020203" pitchFamily="34" charset="0"/>
              </a:rPr>
              <a:t>Montée en compétences </a:t>
            </a:r>
            <a:r>
              <a:rPr lang="fr-FR" sz="1100" dirty="0">
                <a:latin typeface="Bahnschrift Light Condensed" panose="020B0502040204020203" pitchFamily="34" charset="0"/>
              </a:rPr>
              <a:t>progressive des </a:t>
            </a:r>
            <a:r>
              <a:rPr lang="fr-FR" sz="1100" b="1" dirty="0">
                <a:latin typeface="Bahnschrift Light Condensed" panose="020B0502040204020203" pitchFamily="34" charset="0"/>
              </a:rPr>
              <a:t>agents MDA </a:t>
            </a:r>
            <a:r>
              <a:rPr lang="fr-FR" sz="1100" dirty="0">
                <a:latin typeface="Bahnschrift Light Condensed" panose="020B0502040204020203" pitchFamily="34" charset="0"/>
              </a:rPr>
              <a:t>vers des fonctions d’ingénierie et d’accompagnement</a:t>
            </a:r>
          </a:p>
        </p:txBody>
      </p:sp>
      <p:sp>
        <p:nvSpPr>
          <p:cNvPr id="95" name="ZoneTexte 94">
            <a:extLst>
              <a:ext uri="{FF2B5EF4-FFF2-40B4-BE49-F238E27FC236}">
                <a16:creationId xmlns:a16="http://schemas.microsoft.com/office/drawing/2014/main" id="{E236684A-D103-4B14-9C47-2B539C84B4AA}"/>
              </a:ext>
            </a:extLst>
          </p:cNvPr>
          <p:cNvSpPr txBox="1"/>
          <p:nvPr/>
        </p:nvSpPr>
        <p:spPr>
          <a:xfrm>
            <a:off x="4050709" y="5773107"/>
            <a:ext cx="2364029" cy="1107996"/>
          </a:xfrm>
          <a:prstGeom prst="rect">
            <a:avLst/>
          </a:prstGeom>
          <a:noFill/>
        </p:spPr>
        <p:txBody>
          <a:bodyPr wrap="square" rtlCol="0">
            <a:spAutoFit/>
          </a:bodyPr>
          <a:lstStyle/>
          <a:p>
            <a:r>
              <a:rPr lang="fr-FR" sz="1100" dirty="0">
                <a:latin typeface="Bahnschrift Light Condensed" panose="020B0502040204020203" pitchFamily="34" charset="0"/>
              </a:rPr>
              <a:t>&gt; </a:t>
            </a:r>
            <a:r>
              <a:rPr lang="fr-FR" sz="1100" b="1" dirty="0">
                <a:latin typeface="Bahnschrift Light Condensed" panose="020B0502040204020203" pitchFamily="34" charset="0"/>
              </a:rPr>
              <a:t>Portail</a:t>
            </a:r>
            <a:r>
              <a:rPr lang="fr-FR" sz="1100" dirty="0">
                <a:latin typeface="Bahnschrift Light Condensed" panose="020B0502040204020203" pitchFamily="34" charset="0"/>
              </a:rPr>
              <a:t> </a:t>
            </a:r>
            <a:r>
              <a:rPr lang="fr-FR" sz="1100" dirty="0" smtClean="0">
                <a:latin typeface="Bahnschrift Light Condensed" panose="020B0502040204020203" pitchFamily="34" charset="0"/>
              </a:rPr>
              <a:t>des «</a:t>
            </a:r>
            <a:r>
              <a:rPr lang="fr-FR" sz="1100" dirty="0">
                <a:latin typeface="Bahnschrift Light Condensed" panose="020B0502040204020203" pitchFamily="34" charset="0"/>
              </a:rPr>
              <a:t> Médiathèques aveyronnaises »</a:t>
            </a:r>
          </a:p>
          <a:p>
            <a:r>
              <a:rPr lang="fr-FR" sz="1100" dirty="0" err="1">
                <a:latin typeface="Bahnschrift Light Condensed" panose="020B0502040204020203" pitchFamily="34" charset="0"/>
              </a:rPr>
              <a:t>coconstruit</a:t>
            </a:r>
            <a:r>
              <a:rPr lang="fr-FR" sz="1100" dirty="0">
                <a:latin typeface="Bahnschrift Light Condensed" panose="020B0502040204020203" pitchFamily="34" charset="0"/>
              </a:rPr>
              <a:t> </a:t>
            </a:r>
            <a:r>
              <a:rPr lang="fr-FR" sz="1100" dirty="0" smtClean="0">
                <a:latin typeface="Bahnschrift Light Condensed" panose="020B0502040204020203" pitchFamily="34" charset="0"/>
              </a:rPr>
              <a:t>avec 7 bibliothèques et après enquête consultative auprès du réseau</a:t>
            </a:r>
            <a:endParaRPr lang="fr-FR" sz="1100" dirty="0">
              <a:latin typeface="Bahnschrift Light Condensed" panose="020B0502040204020203" pitchFamily="34" charset="0"/>
            </a:endParaRPr>
          </a:p>
          <a:p>
            <a:r>
              <a:rPr lang="fr-FR" sz="1100" dirty="0">
                <a:latin typeface="Bahnschrift Light Condensed" panose="020B0502040204020203" pitchFamily="34" charset="0"/>
              </a:rPr>
              <a:t>&gt; Offre de </a:t>
            </a:r>
            <a:r>
              <a:rPr lang="fr-FR" sz="1100" b="1" dirty="0">
                <a:latin typeface="Bahnschrift Light Condensed" panose="020B0502040204020203" pitchFamily="34" charset="0"/>
              </a:rPr>
              <a:t>ressources en ligne </a:t>
            </a:r>
            <a:r>
              <a:rPr lang="fr-FR" sz="1100" dirty="0" smtClean="0">
                <a:latin typeface="Bahnschrift Light Condensed" panose="020B0502040204020203" pitchFamily="34" charset="0"/>
              </a:rPr>
              <a:t>dans le cadre d’un </a:t>
            </a:r>
            <a:r>
              <a:rPr lang="fr-FR" sz="1100" b="1" dirty="0" smtClean="0">
                <a:latin typeface="Bahnschrift Light Condensed" panose="020B0502040204020203" pitchFamily="34" charset="0"/>
              </a:rPr>
              <a:t>Contrat Territoire lecture « numérique »</a:t>
            </a:r>
            <a:endParaRPr lang="fr-FR" sz="1100" b="1" dirty="0">
              <a:latin typeface="Bahnschrift Light Condensed" panose="020B0502040204020203" pitchFamily="34" charset="0"/>
            </a:endParaRPr>
          </a:p>
          <a:p>
            <a:r>
              <a:rPr lang="fr-FR" sz="1100" dirty="0">
                <a:latin typeface="Bahnschrift Light Condensed" panose="020B0502040204020203" pitchFamily="34" charset="0"/>
              </a:rPr>
              <a:t>&gt; </a:t>
            </a:r>
            <a:r>
              <a:rPr lang="fr-FR" sz="1100" b="1" dirty="0">
                <a:latin typeface="Bahnschrift Light Condensed" panose="020B0502040204020203" pitchFamily="34" charset="0"/>
              </a:rPr>
              <a:t>Newsletter</a:t>
            </a:r>
            <a:r>
              <a:rPr lang="fr-FR" sz="1100" dirty="0">
                <a:latin typeface="Bahnschrift Light Condensed" panose="020B0502040204020203" pitchFamily="34" charset="0"/>
              </a:rPr>
              <a:t> trimestrielle</a:t>
            </a:r>
          </a:p>
        </p:txBody>
      </p:sp>
      <p:pic>
        <p:nvPicPr>
          <p:cNvPr id="100" name="Image 99">
            <a:extLst>
              <a:ext uri="{FF2B5EF4-FFF2-40B4-BE49-F238E27FC236}">
                <a16:creationId xmlns:a16="http://schemas.microsoft.com/office/drawing/2014/main" id="{D0B2DEED-3844-40B3-B7AE-118830AE21CA}"/>
              </a:ext>
            </a:extLst>
          </p:cNvPr>
          <p:cNvPicPr>
            <a:picLocks noChangeAspect="1"/>
          </p:cNvPicPr>
          <p:nvPr/>
        </p:nvPicPr>
        <p:blipFill>
          <a:blip r:embed="rId21">
            <a:clrChange>
              <a:clrFrom>
                <a:srgbClr val="E9E9E9"/>
              </a:clrFrom>
              <a:clrTo>
                <a:srgbClr val="E9E9E9">
                  <a:alpha val="0"/>
                </a:srgbClr>
              </a:clrTo>
            </a:clrChange>
          </a:blip>
          <a:stretch>
            <a:fillRect/>
          </a:stretch>
        </p:blipFill>
        <p:spPr>
          <a:xfrm>
            <a:off x="2879409" y="2332364"/>
            <a:ext cx="1033272" cy="1107743"/>
          </a:xfrm>
          <a:prstGeom prst="rect">
            <a:avLst/>
          </a:prstGeom>
        </p:spPr>
      </p:pic>
      <p:sp>
        <p:nvSpPr>
          <p:cNvPr id="103" name="Rectangle : coins arrondis 102">
            <a:extLst>
              <a:ext uri="{FF2B5EF4-FFF2-40B4-BE49-F238E27FC236}">
                <a16:creationId xmlns:a16="http://schemas.microsoft.com/office/drawing/2014/main" id="{FD0203A2-CD82-4684-92FF-DABD6480F27C}"/>
              </a:ext>
            </a:extLst>
          </p:cNvPr>
          <p:cNvSpPr/>
          <p:nvPr/>
        </p:nvSpPr>
        <p:spPr>
          <a:xfrm>
            <a:off x="3463793" y="6805373"/>
            <a:ext cx="2778231" cy="646331"/>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02" name="Image 101">
            <a:extLst>
              <a:ext uri="{FF2B5EF4-FFF2-40B4-BE49-F238E27FC236}">
                <a16:creationId xmlns:a16="http://schemas.microsoft.com/office/drawing/2014/main" id="{3D2108E2-39DF-493C-997E-628100C1F9DC}"/>
              </a:ext>
            </a:extLst>
          </p:cNvPr>
          <p:cNvPicPr>
            <a:picLocks noChangeAspect="1"/>
          </p:cNvPicPr>
          <p:nvPr/>
        </p:nvPicPr>
        <p:blipFill>
          <a:blip r:embed="rId22">
            <a:clrChange>
              <a:clrFrom>
                <a:srgbClr val="E9E9E9"/>
              </a:clrFrom>
              <a:clrTo>
                <a:srgbClr val="E9E9E9">
                  <a:alpha val="0"/>
                </a:srgbClr>
              </a:clrTo>
            </a:clrChange>
            <a:grayscl/>
          </a:blip>
          <a:stretch>
            <a:fillRect/>
          </a:stretch>
        </p:blipFill>
        <p:spPr>
          <a:xfrm>
            <a:off x="5320480" y="6898568"/>
            <a:ext cx="745609" cy="516225"/>
          </a:xfrm>
          <a:prstGeom prst="rect">
            <a:avLst/>
          </a:prstGeom>
        </p:spPr>
      </p:pic>
      <p:sp>
        <p:nvSpPr>
          <p:cNvPr id="104" name="ZoneTexte 103">
            <a:extLst>
              <a:ext uri="{FF2B5EF4-FFF2-40B4-BE49-F238E27FC236}">
                <a16:creationId xmlns:a16="http://schemas.microsoft.com/office/drawing/2014/main" id="{082064D8-BEBC-4BCF-A9C0-4C86CDF8F272}"/>
              </a:ext>
            </a:extLst>
          </p:cNvPr>
          <p:cNvSpPr txBox="1"/>
          <p:nvPr/>
        </p:nvSpPr>
        <p:spPr>
          <a:xfrm>
            <a:off x="3548239" y="6839224"/>
            <a:ext cx="1699215" cy="523220"/>
          </a:xfrm>
          <a:prstGeom prst="rect">
            <a:avLst/>
          </a:prstGeom>
          <a:noFill/>
        </p:spPr>
        <p:txBody>
          <a:bodyPr wrap="square" rtlCol="0">
            <a:spAutoFit/>
          </a:bodyPr>
          <a:lstStyle/>
          <a:p>
            <a:pPr algn="ctr"/>
            <a:r>
              <a:rPr lang="fr-FR" sz="1100" dirty="0">
                <a:latin typeface="Bahnschrift Light Condensed" panose="020B0502040204020203" pitchFamily="34" charset="0"/>
              </a:rPr>
              <a:t>Depuis 2016 : </a:t>
            </a:r>
            <a:r>
              <a:rPr lang="fr-FR" sz="1400" dirty="0" smtClean="0">
                <a:latin typeface="Bahnschrift Light Condensed" panose="020B0502040204020203" pitchFamily="34" charset="0"/>
              </a:rPr>
              <a:t>8</a:t>
            </a:r>
            <a:r>
              <a:rPr lang="fr-FR" sz="1100" dirty="0" smtClean="0">
                <a:latin typeface="Bahnschrift Light Condensed" panose="020B0502040204020203" pitchFamily="34" charset="0"/>
              </a:rPr>
              <a:t> informatisations</a:t>
            </a:r>
            <a:r>
              <a:rPr lang="fr-FR" sz="1100" dirty="0">
                <a:latin typeface="Bahnschrift Light Condensed" panose="020B0502040204020203" pitchFamily="34" charset="0"/>
              </a:rPr>
              <a:t>, </a:t>
            </a:r>
            <a:endParaRPr lang="fr-FR" sz="1100" dirty="0" smtClean="0">
              <a:latin typeface="Bahnschrift Light Condensed" panose="020B0502040204020203" pitchFamily="34" charset="0"/>
            </a:endParaRPr>
          </a:p>
          <a:p>
            <a:pPr algn="ctr"/>
            <a:r>
              <a:rPr lang="fr-FR" sz="1400" dirty="0" smtClean="0">
                <a:latin typeface="Bahnschrift Light Condensed" panose="020B0502040204020203" pitchFamily="34" charset="0"/>
              </a:rPr>
              <a:t>14</a:t>
            </a:r>
            <a:r>
              <a:rPr lang="fr-FR" sz="1100" dirty="0" smtClean="0">
                <a:latin typeface="Bahnschrift Light Condensed" panose="020B0502040204020203" pitchFamily="34" charset="0"/>
              </a:rPr>
              <a:t> </a:t>
            </a:r>
            <a:r>
              <a:rPr lang="fr-FR" sz="1100" dirty="0">
                <a:latin typeface="Bahnschrift Light Condensed" panose="020B0502040204020203" pitchFamily="34" charset="0"/>
              </a:rPr>
              <a:t>réinformatisations</a:t>
            </a:r>
          </a:p>
        </p:txBody>
      </p:sp>
      <p:sp>
        <p:nvSpPr>
          <p:cNvPr id="105" name="ZoneTexte 104">
            <a:extLst>
              <a:ext uri="{FF2B5EF4-FFF2-40B4-BE49-F238E27FC236}">
                <a16:creationId xmlns:a16="http://schemas.microsoft.com/office/drawing/2014/main" id="{CA2A05AC-BA80-4902-9006-CC688693FE7A}"/>
              </a:ext>
            </a:extLst>
          </p:cNvPr>
          <p:cNvSpPr txBox="1"/>
          <p:nvPr/>
        </p:nvSpPr>
        <p:spPr>
          <a:xfrm>
            <a:off x="1924149" y="7508876"/>
            <a:ext cx="2947178" cy="369332"/>
          </a:xfrm>
          <a:prstGeom prst="rect">
            <a:avLst/>
          </a:prstGeom>
          <a:solidFill>
            <a:schemeClr val="bg1"/>
          </a:solidFill>
        </p:spPr>
        <p:txBody>
          <a:bodyPr wrap="square">
            <a:spAutoFit/>
          </a:bodyPr>
          <a:lstStyle/>
          <a:p>
            <a:pPr algn="ctr"/>
            <a:r>
              <a:rPr lang="fr-FR" sz="1800" b="1" dirty="0">
                <a:effectLst>
                  <a:outerShdw blurRad="50800" dist="38100" dir="5400000" algn="t" rotWithShape="0">
                    <a:prstClr val="black">
                      <a:alpha val="40000"/>
                    </a:prstClr>
                  </a:outerShdw>
                </a:effectLst>
                <a:latin typeface="Bahnschrift Condensed" panose="020B0502040204020203" pitchFamily="34" charset="0"/>
              </a:rPr>
              <a:t>POLITIQUE DOCUMENTAIRE </a:t>
            </a:r>
            <a:r>
              <a:rPr lang="fr-FR" sz="1800" b="1" dirty="0" smtClean="0">
                <a:effectLst>
                  <a:outerShdw blurRad="50800" dist="38100" dir="5400000" algn="t" rotWithShape="0">
                    <a:prstClr val="black">
                      <a:alpha val="40000"/>
                    </a:prstClr>
                  </a:outerShdw>
                </a:effectLst>
                <a:latin typeface="Bahnschrift Condensed" panose="020B0502040204020203" pitchFamily="34" charset="0"/>
              </a:rPr>
              <a:t>PARTAGÉE</a:t>
            </a:r>
            <a:endParaRPr lang="fr-FR" sz="1800" b="1" dirty="0">
              <a:effectLst>
                <a:outerShdw blurRad="50800" dist="38100" dir="5400000" algn="t" rotWithShape="0">
                  <a:prstClr val="black">
                    <a:alpha val="40000"/>
                  </a:prstClr>
                </a:outerShdw>
              </a:effectLst>
              <a:latin typeface="Bahnschrift Condensed" panose="020B0502040204020203" pitchFamily="34" charset="0"/>
            </a:endParaRPr>
          </a:p>
        </p:txBody>
      </p:sp>
      <p:pic>
        <p:nvPicPr>
          <p:cNvPr id="109" name="Image 108">
            <a:extLst>
              <a:ext uri="{FF2B5EF4-FFF2-40B4-BE49-F238E27FC236}">
                <a16:creationId xmlns:a16="http://schemas.microsoft.com/office/drawing/2014/main" id="{D583436C-4888-46DA-873E-7AB9485AC7C7}"/>
              </a:ext>
            </a:extLst>
          </p:cNvPr>
          <p:cNvPicPr>
            <a:picLocks noChangeAspect="1"/>
          </p:cNvPicPr>
          <p:nvPr/>
        </p:nvPicPr>
        <p:blipFill>
          <a:blip r:embed="rId23">
            <a:duotone>
              <a:schemeClr val="accent5">
                <a:shade val="45000"/>
                <a:satMod val="135000"/>
              </a:schemeClr>
              <a:prstClr val="white"/>
            </a:duotone>
          </a:blip>
          <a:stretch>
            <a:fillRect/>
          </a:stretch>
        </p:blipFill>
        <p:spPr>
          <a:xfrm>
            <a:off x="563621" y="7953654"/>
            <a:ext cx="742898" cy="989709"/>
          </a:xfrm>
          <a:prstGeom prst="rect">
            <a:avLst/>
          </a:prstGeom>
        </p:spPr>
      </p:pic>
      <p:sp>
        <p:nvSpPr>
          <p:cNvPr id="110" name="ZoneTexte 109">
            <a:extLst>
              <a:ext uri="{FF2B5EF4-FFF2-40B4-BE49-F238E27FC236}">
                <a16:creationId xmlns:a16="http://schemas.microsoft.com/office/drawing/2014/main" id="{24F5C1CC-0FE5-4ECC-90DE-5236DECCE6F4}"/>
              </a:ext>
            </a:extLst>
          </p:cNvPr>
          <p:cNvSpPr txBox="1"/>
          <p:nvPr/>
        </p:nvSpPr>
        <p:spPr>
          <a:xfrm>
            <a:off x="1301160" y="7883503"/>
            <a:ext cx="1961656" cy="600164"/>
          </a:xfrm>
          <a:prstGeom prst="rect">
            <a:avLst/>
          </a:prstGeom>
          <a:noFill/>
        </p:spPr>
        <p:txBody>
          <a:bodyPr wrap="square" rtlCol="0">
            <a:spAutoFit/>
          </a:bodyPr>
          <a:lstStyle/>
          <a:p>
            <a:r>
              <a:rPr lang="fr-FR" sz="1100" b="1" dirty="0">
                <a:latin typeface="Bahnschrift Light Condensed" panose="020B0502040204020203" pitchFamily="34" charset="0"/>
              </a:rPr>
              <a:t>Manuel de cotation simplifié </a:t>
            </a:r>
            <a:r>
              <a:rPr lang="fr-FR" sz="1100" dirty="0">
                <a:latin typeface="Bahnschrift Light Condensed" panose="020B0502040204020203" pitchFamily="34" charset="0"/>
              </a:rPr>
              <a:t>coconstruit avec 15 partenaires après une enquête consultative en 2018</a:t>
            </a:r>
          </a:p>
        </p:txBody>
      </p:sp>
      <p:sp>
        <p:nvSpPr>
          <p:cNvPr id="111" name="ZoneTexte 110">
            <a:extLst>
              <a:ext uri="{FF2B5EF4-FFF2-40B4-BE49-F238E27FC236}">
                <a16:creationId xmlns:a16="http://schemas.microsoft.com/office/drawing/2014/main" id="{B5668ABC-4B3D-4683-9A73-2035F2BA290A}"/>
              </a:ext>
            </a:extLst>
          </p:cNvPr>
          <p:cNvSpPr txBox="1"/>
          <p:nvPr/>
        </p:nvSpPr>
        <p:spPr>
          <a:xfrm>
            <a:off x="3458108" y="7891404"/>
            <a:ext cx="1951830" cy="600164"/>
          </a:xfrm>
          <a:prstGeom prst="rect">
            <a:avLst/>
          </a:prstGeom>
          <a:noFill/>
        </p:spPr>
        <p:txBody>
          <a:bodyPr wrap="square" rtlCol="0">
            <a:spAutoFit/>
          </a:bodyPr>
          <a:lstStyle/>
          <a:p>
            <a:pPr algn="r"/>
            <a:r>
              <a:rPr lang="fr-FR" sz="1100" b="1" dirty="0">
                <a:latin typeface="Bahnschrift Light Condensed" panose="020B0502040204020203" pitchFamily="34" charset="0"/>
              </a:rPr>
              <a:t>Diagnostic des collections </a:t>
            </a:r>
            <a:r>
              <a:rPr lang="fr-FR" sz="1100" dirty="0">
                <a:latin typeface="Bahnschrift Light Condensed" panose="020B0502040204020203" pitchFamily="34" charset="0"/>
              </a:rPr>
              <a:t>par territoires en 2019 qui a permis d’optimiser </a:t>
            </a:r>
            <a:r>
              <a:rPr lang="fr-FR" sz="1100" dirty="0" smtClean="0">
                <a:latin typeface="Bahnschrift Light Condensed" panose="020B0502040204020203" pitchFamily="34" charset="0"/>
              </a:rPr>
              <a:t>la politique documentaire</a:t>
            </a:r>
            <a:endParaRPr lang="fr-FR" sz="1100" dirty="0">
              <a:latin typeface="Bahnschrift Light Condensed" panose="020B0502040204020203" pitchFamily="34" charset="0"/>
            </a:endParaRPr>
          </a:p>
        </p:txBody>
      </p:sp>
      <p:sp>
        <p:nvSpPr>
          <p:cNvPr id="112" name="ZoneTexte 111">
            <a:extLst>
              <a:ext uri="{FF2B5EF4-FFF2-40B4-BE49-F238E27FC236}">
                <a16:creationId xmlns:a16="http://schemas.microsoft.com/office/drawing/2014/main" id="{4CF287C6-A14C-4D64-8653-5CEB8ECC3B43}"/>
              </a:ext>
            </a:extLst>
          </p:cNvPr>
          <p:cNvSpPr txBox="1"/>
          <p:nvPr/>
        </p:nvSpPr>
        <p:spPr>
          <a:xfrm>
            <a:off x="7690483" y="969639"/>
            <a:ext cx="3428587" cy="369332"/>
          </a:xfrm>
          <a:prstGeom prst="rect">
            <a:avLst/>
          </a:prstGeom>
          <a:solidFill>
            <a:schemeClr val="bg1"/>
          </a:solidFill>
        </p:spPr>
        <p:txBody>
          <a:bodyPr wrap="square">
            <a:spAutoFit/>
          </a:bodyPr>
          <a:lstStyle/>
          <a:p>
            <a:pPr algn="ctr"/>
            <a:r>
              <a:rPr lang="fr-FR" sz="1800" b="1" dirty="0">
                <a:effectLst>
                  <a:outerShdw blurRad="50800" dist="38100" dir="5400000" algn="t" rotWithShape="0">
                    <a:prstClr val="black">
                      <a:alpha val="40000"/>
                    </a:prstClr>
                  </a:outerShdw>
                </a:effectLst>
                <a:latin typeface="Bahnschrift Condensed" panose="020B0502040204020203" pitchFamily="34" charset="0"/>
              </a:rPr>
              <a:t>POLITIQUES CULTURELLES DU DÉPARTEMENT</a:t>
            </a:r>
          </a:p>
        </p:txBody>
      </p:sp>
      <p:pic>
        <p:nvPicPr>
          <p:cNvPr id="114" name="Image 113">
            <a:extLst>
              <a:ext uri="{FF2B5EF4-FFF2-40B4-BE49-F238E27FC236}">
                <a16:creationId xmlns:a16="http://schemas.microsoft.com/office/drawing/2014/main" id="{9FD4F54A-DD66-4920-A750-FB3F7E56417B}"/>
              </a:ext>
            </a:extLst>
          </p:cNvPr>
          <p:cNvPicPr>
            <a:picLocks noChangeAspect="1"/>
          </p:cNvPicPr>
          <p:nvPr/>
        </p:nvPicPr>
        <p:blipFill>
          <a:blip r:embed="rId24"/>
          <a:stretch>
            <a:fillRect/>
          </a:stretch>
        </p:blipFill>
        <p:spPr>
          <a:xfrm>
            <a:off x="7901389" y="2600258"/>
            <a:ext cx="184357" cy="205331"/>
          </a:xfrm>
          <a:prstGeom prst="rect">
            <a:avLst/>
          </a:prstGeom>
        </p:spPr>
      </p:pic>
      <p:pic>
        <p:nvPicPr>
          <p:cNvPr id="116" name="Image 115">
            <a:extLst>
              <a:ext uri="{FF2B5EF4-FFF2-40B4-BE49-F238E27FC236}">
                <a16:creationId xmlns:a16="http://schemas.microsoft.com/office/drawing/2014/main" id="{C0FE95E4-DEFB-4CDE-B754-6484FF55D02C}"/>
              </a:ext>
            </a:extLst>
          </p:cNvPr>
          <p:cNvPicPr>
            <a:picLocks noChangeAspect="1"/>
          </p:cNvPicPr>
          <p:nvPr/>
        </p:nvPicPr>
        <p:blipFill>
          <a:blip r:embed="rId25">
            <a:duotone>
              <a:schemeClr val="accent5">
                <a:shade val="45000"/>
                <a:satMod val="135000"/>
              </a:schemeClr>
              <a:prstClr val="white"/>
            </a:duotone>
          </a:blip>
          <a:stretch>
            <a:fillRect/>
          </a:stretch>
        </p:blipFill>
        <p:spPr>
          <a:xfrm>
            <a:off x="9075754" y="1552857"/>
            <a:ext cx="707395" cy="765379"/>
          </a:xfrm>
          <a:prstGeom prst="rect">
            <a:avLst/>
          </a:prstGeom>
        </p:spPr>
      </p:pic>
      <p:pic>
        <p:nvPicPr>
          <p:cNvPr id="118" name="Image 117">
            <a:extLst>
              <a:ext uri="{FF2B5EF4-FFF2-40B4-BE49-F238E27FC236}">
                <a16:creationId xmlns:a16="http://schemas.microsoft.com/office/drawing/2014/main" id="{9EAE4AB9-66BF-4064-ADA2-D4F757AE7426}"/>
              </a:ext>
            </a:extLst>
          </p:cNvPr>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6623265" y="1369586"/>
            <a:ext cx="1858134" cy="823605"/>
          </a:xfrm>
          <a:prstGeom prst="rect">
            <a:avLst/>
          </a:prstGeom>
        </p:spPr>
      </p:pic>
      <p:cxnSp>
        <p:nvCxnSpPr>
          <p:cNvPr id="119" name="Connecteur droit 118">
            <a:extLst>
              <a:ext uri="{FF2B5EF4-FFF2-40B4-BE49-F238E27FC236}">
                <a16:creationId xmlns:a16="http://schemas.microsoft.com/office/drawing/2014/main" id="{602655C3-67A2-43E3-BC5F-FBB53263800E}"/>
              </a:ext>
            </a:extLst>
          </p:cNvPr>
          <p:cNvCxnSpPr>
            <a:cxnSpLocks/>
          </p:cNvCxnSpPr>
          <p:nvPr/>
        </p:nvCxnSpPr>
        <p:spPr>
          <a:xfrm>
            <a:off x="6411535" y="3393317"/>
            <a:ext cx="6019332" cy="0"/>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sp>
        <p:nvSpPr>
          <p:cNvPr id="123" name="ZoneTexte 122">
            <a:extLst>
              <a:ext uri="{FF2B5EF4-FFF2-40B4-BE49-F238E27FC236}">
                <a16:creationId xmlns:a16="http://schemas.microsoft.com/office/drawing/2014/main" id="{9EAB6EC1-9608-467E-BFE7-33EDEC159F1A}"/>
              </a:ext>
            </a:extLst>
          </p:cNvPr>
          <p:cNvSpPr txBox="1"/>
          <p:nvPr/>
        </p:nvSpPr>
        <p:spPr>
          <a:xfrm>
            <a:off x="8514285" y="2267486"/>
            <a:ext cx="1858133" cy="769441"/>
          </a:xfrm>
          <a:prstGeom prst="rect">
            <a:avLst/>
          </a:prstGeom>
          <a:noFill/>
        </p:spPr>
        <p:txBody>
          <a:bodyPr wrap="square" rtlCol="0">
            <a:spAutoFit/>
          </a:bodyPr>
          <a:lstStyle/>
          <a:p>
            <a:pPr algn="ctr"/>
            <a:r>
              <a:rPr lang="fr-FR" sz="1100" dirty="0">
                <a:latin typeface="Bahnschrift Light Condensed" panose="020B0502040204020203" pitchFamily="34" charset="0"/>
              </a:rPr>
              <a:t>Pilotage du dispositif</a:t>
            </a:r>
          </a:p>
          <a:p>
            <a:pPr algn="ctr"/>
            <a:r>
              <a:rPr lang="fr-FR" sz="1100" dirty="0">
                <a:latin typeface="Bahnschrift Light Condensed" panose="020B0502040204020203" pitchFamily="34" charset="0"/>
              </a:rPr>
              <a:t>« Des livres et des bébés »</a:t>
            </a:r>
          </a:p>
          <a:p>
            <a:pPr algn="ctr"/>
            <a:r>
              <a:rPr lang="fr-FR" sz="1100" dirty="0">
                <a:latin typeface="Bahnschrift Light Condensed" panose="020B0502040204020203" pitchFamily="34" charset="0"/>
              </a:rPr>
              <a:t>labellisé </a:t>
            </a:r>
            <a:r>
              <a:rPr lang="fr-FR" sz="1100" i="1" dirty="0">
                <a:latin typeface="Bahnschrift Light Condensed" panose="020B0502040204020203" pitchFamily="34" charset="0"/>
              </a:rPr>
              <a:t>Premières </a:t>
            </a:r>
            <a:r>
              <a:rPr lang="fr-FR" sz="1100" i="1" dirty="0" smtClean="0">
                <a:latin typeface="Bahnschrift Light Condensed" panose="020B0502040204020203" pitchFamily="34" charset="0"/>
              </a:rPr>
              <a:t>pages </a:t>
            </a:r>
            <a:r>
              <a:rPr lang="fr-FR" sz="1100" dirty="0" smtClean="0">
                <a:latin typeface="Bahnschrift Light Condensed" panose="020B0502040204020203" pitchFamily="34" charset="0"/>
              </a:rPr>
              <a:t>(Ministère de la Culture)</a:t>
            </a:r>
            <a:endParaRPr lang="fr-FR" sz="1100" dirty="0">
              <a:latin typeface="Bahnschrift Light Condensed" panose="020B0502040204020203" pitchFamily="34" charset="0"/>
            </a:endParaRPr>
          </a:p>
        </p:txBody>
      </p:sp>
      <p:pic>
        <p:nvPicPr>
          <p:cNvPr id="125" name="Image 124">
            <a:extLst>
              <a:ext uri="{FF2B5EF4-FFF2-40B4-BE49-F238E27FC236}">
                <a16:creationId xmlns:a16="http://schemas.microsoft.com/office/drawing/2014/main" id="{C856575C-9526-4D74-84E0-C7DFA7D11C73}"/>
              </a:ext>
            </a:extLst>
          </p:cNvPr>
          <p:cNvPicPr>
            <a:picLocks noChangeAspect="1"/>
          </p:cNvPicPr>
          <p:nvPr/>
        </p:nvPicPr>
        <p:blipFill>
          <a:blip r:embed="rId27" cstate="print">
            <a:biLevel thresh="50000"/>
            <a:extLst>
              <a:ext uri="{28A0092B-C50C-407E-A947-70E740481C1C}">
                <a14:useLocalDpi xmlns:a14="http://schemas.microsoft.com/office/drawing/2010/main" val="0"/>
              </a:ext>
            </a:extLst>
          </a:blip>
          <a:stretch>
            <a:fillRect/>
          </a:stretch>
        </p:blipFill>
        <p:spPr>
          <a:xfrm>
            <a:off x="11004917" y="1048151"/>
            <a:ext cx="454192" cy="406663"/>
          </a:xfrm>
          <a:prstGeom prst="rect">
            <a:avLst/>
          </a:prstGeom>
        </p:spPr>
      </p:pic>
      <p:cxnSp>
        <p:nvCxnSpPr>
          <p:cNvPr id="127" name="Connecteur droit 126">
            <a:extLst>
              <a:ext uri="{FF2B5EF4-FFF2-40B4-BE49-F238E27FC236}">
                <a16:creationId xmlns:a16="http://schemas.microsoft.com/office/drawing/2014/main" id="{8366BF95-A5B0-4A1B-85F4-27F3B8A6AB37}"/>
              </a:ext>
            </a:extLst>
          </p:cNvPr>
          <p:cNvCxnSpPr/>
          <p:nvPr/>
        </p:nvCxnSpPr>
        <p:spPr>
          <a:xfrm>
            <a:off x="10300202" y="1545252"/>
            <a:ext cx="0" cy="1340983"/>
          </a:xfrm>
          <a:prstGeom prst="line">
            <a:avLst/>
          </a:prstGeom>
          <a:ln w="3175">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128" name="ZoneTexte 127">
            <a:extLst>
              <a:ext uri="{FF2B5EF4-FFF2-40B4-BE49-F238E27FC236}">
                <a16:creationId xmlns:a16="http://schemas.microsoft.com/office/drawing/2014/main" id="{B53305CC-6B59-41A9-A5A8-4A05632C8AB3}"/>
              </a:ext>
            </a:extLst>
          </p:cNvPr>
          <p:cNvSpPr txBox="1"/>
          <p:nvPr/>
        </p:nvSpPr>
        <p:spPr>
          <a:xfrm>
            <a:off x="10381440" y="1365896"/>
            <a:ext cx="1864598" cy="2292935"/>
          </a:xfrm>
          <a:prstGeom prst="rect">
            <a:avLst/>
          </a:prstGeom>
          <a:noFill/>
        </p:spPr>
        <p:txBody>
          <a:bodyPr wrap="square" rtlCol="0">
            <a:spAutoFit/>
          </a:bodyPr>
          <a:lstStyle/>
          <a:p>
            <a:r>
              <a:rPr lang="fr-FR" sz="1100" dirty="0">
                <a:latin typeface="Bahnschrift Light Condensed" panose="020B0502040204020203" pitchFamily="34" charset="0"/>
              </a:rPr>
              <a:t>&gt; Offre d’</a:t>
            </a:r>
            <a:r>
              <a:rPr lang="fr-FR" sz="1100" b="1" dirty="0">
                <a:latin typeface="Bahnschrift Light Condensed" panose="020B0502040204020203" pitchFamily="34" charset="0"/>
              </a:rPr>
              <a:t>outils d’animation</a:t>
            </a:r>
          </a:p>
          <a:p>
            <a:r>
              <a:rPr lang="fr-FR" sz="1100" dirty="0" smtClean="0">
                <a:latin typeface="Bahnschrift Light Condensed" panose="020B0502040204020203" pitchFamily="34" charset="0"/>
              </a:rPr>
              <a:t>&gt; </a:t>
            </a:r>
            <a:r>
              <a:rPr lang="fr-FR" sz="1100" b="1" dirty="0">
                <a:latin typeface="Bahnschrift Light Condensed" panose="020B0502040204020203" pitchFamily="34" charset="0"/>
              </a:rPr>
              <a:t>Avis techniques </a:t>
            </a:r>
            <a:r>
              <a:rPr lang="fr-FR" sz="1100" dirty="0">
                <a:latin typeface="Bahnschrift Light Condensed" panose="020B0502040204020203" pitchFamily="34" charset="0"/>
              </a:rPr>
              <a:t>sur les demandes de </a:t>
            </a:r>
            <a:r>
              <a:rPr lang="fr-FR" sz="1100" dirty="0" smtClean="0">
                <a:latin typeface="Bahnschrift Light Condensed" panose="020B0502040204020203" pitchFamily="34" charset="0"/>
              </a:rPr>
              <a:t>subvention instruites par le service culturel et les appels d’offre « culture et lien social » du Pôle des solidarités départementales</a:t>
            </a:r>
            <a:endParaRPr lang="fr-FR" sz="1100" dirty="0">
              <a:latin typeface="Bahnschrift Light Condensed" panose="020B0502040204020203" pitchFamily="34" charset="0"/>
            </a:endParaRPr>
          </a:p>
          <a:p>
            <a:r>
              <a:rPr lang="fr-FR" sz="1100" dirty="0">
                <a:latin typeface="Bahnschrift Light Condensed" panose="020B0502040204020203" pitchFamily="34" charset="0"/>
              </a:rPr>
              <a:t>&gt; Membre </a:t>
            </a:r>
            <a:r>
              <a:rPr lang="fr-FR" sz="1100" dirty="0" smtClean="0">
                <a:latin typeface="Bahnschrift Light Condensed" panose="020B0502040204020203" pitchFamily="34" charset="0"/>
              </a:rPr>
              <a:t>du </a:t>
            </a:r>
            <a:r>
              <a:rPr lang="fr-FR" sz="1100" dirty="0">
                <a:latin typeface="Bahnschrift Light Condensed" panose="020B0502040204020203" pitchFamily="34" charset="0"/>
              </a:rPr>
              <a:t>comité du </a:t>
            </a:r>
            <a:r>
              <a:rPr lang="fr-FR" sz="1100" b="1" dirty="0">
                <a:latin typeface="Bahnschrift Light Condensed" panose="020B0502040204020203" pitchFamily="34" charset="0"/>
              </a:rPr>
              <a:t>prix littéraire</a:t>
            </a:r>
            <a:r>
              <a:rPr lang="fr-FR" sz="1100" dirty="0">
                <a:latin typeface="Bahnschrift Light Condensed" panose="020B0502040204020203" pitchFamily="34" charset="0"/>
              </a:rPr>
              <a:t> « Talents d’Aveyron » </a:t>
            </a:r>
          </a:p>
          <a:p>
            <a:r>
              <a:rPr lang="fr-FR" sz="1100" dirty="0">
                <a:latin typeface="Bahnschrift Light Condensed" panose="020B0502040204020203" pitchFamily="34" charset="0"/>
              </a:rPr>
              <a:t>&gt;Collaborations </a:t>
            </a:r>
            <a:r>
              <a:rPr lang="fr-FR" sz="1100" dirty="0" smtClean="0">
                <a:latin typeface="Bahnschrift Light Condensed" panose="020B0502040204020203" pitchFamily="34" charset="0"/>
              </a:rPr>
              <a:t>avec </a:t>
            </a:r>
            <a:r>
              <a:rPr lang="fr-FR" sz="1100" dirty="0">
                <a:latin typeface="Bahnschrift Light Condensed" panose="020B0502040204020203" pitchFamily="34" charset="0"/>
              </a:rPr>
              <a:t>les </a:t>
            </a:r>
            <a:r>
              <a:rPr lang="fr-FR" sz="1100" b="1" dirty="0">
                <a:latin typeface="Bahnschrift Light Condensed" panose="020B0502040204020203" pitchFamily="34" charset="0"/>
              </a:rPr>
              <a:t>Archives </a:t>
            </a:r>
            <a:r>
              <a:rPr lang="fr-FR" sz="1100" b="1" dirty="0" smtClean="0">
                <a:latin typeface="Bahnschrift Light Condensed" panose="020B0502040204020203" pitchFamily="34" charset="0"/>
              </a:rPr>
              <a:t>départementales</a:t>
            </a:r>
          </a:p>
          <a:p>
            <a:r>
              <a:rPr lang="fr-FR" sz="1100" b="1" dirty="0">
                <a:latin typeface="Bahnschrift Light Condensed" panose="020B0502040204020203" pitchFamily="34" charset="0"/>
              </a:rPr>
              <a:t>&gt;Contrat </a:t>
            </a:r>
            <a:r>
              <a:rPr lang="fr-FR" sz="1100" b="1" dirty="0" smtClean="0">
                <a:latin typeface="Bahnschrift Light Condensed" panose="020B0502040204020203" pitchFamily="34" charset="0"/>
              </a:rPr>
              <a:t>départemental de lecture Itinérance</a:t>
            </a:r>
            <a:endParaRPr lang="fr-FR" sz="1100" b="1" dirty="0">
              <a:latin typeface="Bahnschrift Light Condensed" panose="020B0502040204020203" pitchFamily="34" charset="0"/>
            </a:endParaRPr>
          </a:p>
          <a:p>
            <a:pPr marL="171450" indent="-171450">
              <a:buFont typeface="Wingdings" panose="05000000000000000000" pitchFamily="2" charset="2"/>
              <a:buChar char="Ø"/>
            </a:pPr>
            <a:endParaRPr lang="fr-FR" sz="1100" i="1" dirty="0">
              <a:latin typeface="Bahnschrift Light Condensed" panose="020B0502040204020203" pitchFamily="34" charset="0"/>
            </a:endParaRPr>
          </a:p>
        </p:txBody>
      </p:sp>
      <p:sp>
        <p:nvSpPr>
          <p:cNvPr id="129" name="ZoneTexte 128">
            <a:extLst>
              <a:ext uri="{FF2B5EF4-FFF2-40B4-BE49-F238E27FC236}">
                <a16:creationId xmlns:a16="http://schemas.microsoft.com/office/drawing/2014/main" id="{95BE1D2B-965C-4D07-8A30-8F405D089E4A}"/>
              </a:ext>
            </a:extLst>
          </p:cNvPr>
          <p:cNvSpPr txBox="1"/>
          <p:nvPr/>
        </p:nvSpPr>
        <p:spPr>
          <a:xfrm>
            <a:off x="8506178" y="3191824"/>
            <a:ext cx="1794024" cy="369332"/>
          </a:xfrm>
          <a:prstGeom prst="rect">
            <a:avLst/>
          </a:prstGeom>
          <a:solidFill>
            <a:schemeClr val="bg1"/>
          </a:solidFill>
        </p:spPr>
        <p:txBody>
          <a:bodyPr wrap="square">
            <a:spAutoFit/>
          </a:bodyPr>
          <a:lstStyle/>
          <a:p>
            <a:pPr algn="ctr"/>
            <a:r>
              <a:rPr lang="fr-FR" sz="1800" b="1" dirty="0">
                <a:effectLst>
                  <a:outerShdw blurRad="50800" dist="38100" dir="5400000" algn="t" rotWithShape="0">
                    <a:prstClr val="black">
                      <a:alpha val="40000"/>
                    </a:prstClr>
                  </a:outerShdw>
                </a:effectLst>
                <a:latin typeface="Bahnschrift Condensed" panose="020B0502040204020203" pitchFamily="34" charset="0"/>
              </a:rPr>
              <a:t>PUBLICS SPÉCIFIQUES</a:t>
            </a:r>
          </a:p>
        </p:txBody>
      </p:sp>
      <p:pic>
        <p:nvPicPr>
          <p:cNvPr id="131" name="Image 130">
            <a:extLst>
              <a:ext uri="{FF2B5EF4-FFF2-40B4-BE49-F238E27FC236}">
                <a16:creationId xmlns:a16="http://schemas.microsoft.com/office/drawing/2014/main" id="{CFBBD32E-307F-45E4-B18F-AF11ADEECF1D}"/>
              </a:ext>
            </a:extLst>
          </p:cNvPr>
          <p:cNvPicPr>
            <a:picLocks noChangeAspect="1"/>
          </p:cNvPicPr>
          <p:nvPr/>
        </p:nvPicPr>
        <p:blipFill>
          <a:blip r:embed="rId28">
            <a:duotone>
              <a:schemeClr val="accent5">
                <a:shade val="45000"/>
                <a:satMod val="135000"/>
              </a:schemeClr>
              <a:prstClr val="white"/>
            </a:duotone>
            <a:extLst>
              <a:ext uri="{BEBA8EAE-BF5A-486C-A8C5-ECC9F3942E4B}">
                <a14:imgProps xmlns:a14="http://schemas.microsoft.com/office/drawing/2010/main">
                  <a14:imgLayer r:embed="rId29">
                    <a14:imgEffect>
                      <a14:brightnessContrast bright="40000" contrast="20000"/>
                    </a14:imgEffect>
                  </a14:imgLayer>
                </a14:imgProps>
              </a:ext>
            </a:extLst>
          </a:blip>
          <a:stretch>
            <a:fillRect/>
          </a:stretch>
        </p:blipFill>
        <p:spPr>
          <a:xfrm>
            <a:off x="6785257" y="3662837"/>
            <a:ext cx="499256" cy="709633"/>
          </a:xfrm>
          <a:prstGeom prst="rect">
            <a:avLst/>
          </a:prstGeom>
        </p:spPr>
      </p:pic>
      <p:pic>
        <p:nvPicPr>
          <p:cNvPr id="137" name="Image 136">
            <a:extLst>
              <a:ext uri="{FF2B5EF4-FFF2-40B4-BE49-F238E27FC236}">
                <a16:creationId xmlns:a16="http://schemas.microsoft.com/office/drawing/2014/main" id="{7D3C8438-986E-4D9E-8B2F-6A15CDEF26C9}"/>
              </a:ext>
            </a:extLst>
          </p:cNvPr>
          <p:cNvPicPr>
            <a:picLocks noChangeAspect="1"/>
          </p:cNvPicPr>
          <p:nvPr/>
        </p:nvPicPr>
        <p:blipFill>
          <a:blip r:embed="rId30">
            <a:duotone>
              <a:schemeClr val="accent5">
                <a:shade val="45000"/>
                <a:satMod val="135000"/>
              </a:schemeClr>
              <a:prstClr val="white"/>
            </a:duotone>
            <a:extLst>
              <a:ext uri="{BEBA8EAE-BF5A-486C-A8C5-ECC9F3942E4B}">
                <a14:imgProps xmlns:a14="http://schemas.microsoft.com/office/drawing/2010/main">
                  <a14:imgLayer r:embed="rId31">
                    <a14:imgEffect>
                      <a14:sharpenSoften amount="-50000"/>
                    </a14:imgEffect>
                    <a14:imgEffect>
                      <a14:brightnessContrast bright="40000" contrast="20000"/>
                    </a14:imgEffect>
                  </a14:imgLayer>
                </a14:imgProps>
              </a:ext>
            </a:extLst>
          </a:blip>
          <a:stretch>
            <a:fillRect/>
          </a:stretch>
        </p:blipFill>
        <p:spPr>
          <a:xfrm>
            <a:off x="11584736" y="5701570"/>
            <a:ext cx="510125" cy="558007"/>
          </a:xfrm>
          <a:prstGeom prst="rect">
            <a:avLst/>
          </a:prstGeom>
        </p:spPr>
      </p:pic>
      <p:pic>
        <p:nvPicPr>
          <p:cNvPr id="139" name="Image 138">
            <a:extLst>
              <a:ext uri="{FF2B5EF4-FFF2-40B4-BE49-F238E27FC236}">
                <a16:creationId xmlns:a16="http://schemas.microsoft.com/office/drawing/2014/main" id="{7630BFA1-FF6A-4095-8B06-FB607D2D3B71}"/>
              </a:ext>
            </a:extLst>
          </p:cNvPr>
          <p:cNvPicPr>
            <a:picLocks noChangeAspect="1"/>
          </p:cNvPicPr>
          <p:nvPr/>
        </p:nvPicPr>
        <p:blipFill>
          <a:blip r:embed="rId32">
            <a:duotone>
              <a:schemeClr val="accent5">
                <a:shade val="45000"/>
                <a:satMod val="135000"/>
              </a:schemeClr>
              <a:prstClr val="white"/>
            </a:duotone>
            <a:extLst>
              <a:ext uri="{BEBA8EAE-BF5A-486C-A8C5-ECC9F3942E4B}">
                <a14:imgProps xmlns:a14="http://schemas.microsoft.com/office/drawing/2010/main">
                  <a14:imgLayer r:embed="rId33">
                    <a14:imgEffect>
                      <a14:brightnessContrast bright="40000" contrast="20000"/>
                    </a14:imgEffect>
                  </a14:imgLayer>
                </a14:imgProps>
              </a:ext>
            </a:extLst>
          </a:blip>
          <a:stretch>
            <a:fillRect/>
          </a:stretch>
        </p:blipFill>
        <p:spPr>
          <a:xfrm>
            <a:off x="6777171" y="4835367"/>
            <a:ext cx="499256" cy="787842"/>
          </a:xfrm>
          <a:prstGeom prst="rect">
            <a:avLst/>
          </a:prstGeom>
        </p:spPr>
      </p:pic>
      <p:pic>
        <p:nvPicPr>
          <p:cNvPr id="141" name="Image 140">
            <a:extLst>
              <a:ext uri="{FF2B5EF4-FFF2-40B4-BE49-F238E27FC236}">
                <a16:creationId xmlns:a16="http://schemas.microsoft.com/office/drawing/2014/main" id="{DE17900E-527F-4FC2-A75D-50E811881A74}"/>
              </a:ext>
            </a:extLst>
          </p:cNvPr>
          <p:cNvPicPr>
            <a:picLocks noChangeAspect="1"/>
          </p:cNvPicPr>
          <p:nvPr/>
        </p:nvPicPr>
        <p:blipFill>
          <a:blip r:embed="rId34">
            <a:duotone>
              <a:schemeClr val="accent5">
                <a:shade val="45000"/>
                <a:satMod val="135000"/>
              </a:schemeClr>
              <a:prstClr val="white"/>
            </a:duotone>
            <a:extLst>
              <a:ext uri="{BEBA8EAE-BF5A-486C-A8C5-ECC9F3942E4B}">
                <a14:imgProps xmlns:a14="http://schemas.microsoft.com/office/drawing/2010/main">
                  <a14:imgLayer r:embed="rId35">
                    <a14:imgEffect>
                      <a14:sharpenSoften amount="50000"/>
                    </a14:imgEffect>
                    <a14:imgEffect>
                      <a14:brightnessContrast bright="20000" contrast="-40000"/>
                    </a14:imgEffect>
                  </a14:imgLayer>
                </a14:imgProps>
              </a:ext>
            </a:extLst>
          </a:blip>
          <a:stretch>
            <a:fillRect/>
          </a:stretch>
        </p:blipFill>
        <p:spPr>
          <a:xfrm>
            <a:off x="11446120" y="4272709"/>
            <a:ext cx="648088" cy="558007"/>
          </a:xfrm>
          <a:prstGeom prst="rect">
            <a:avLst/>
          </a:prstGeom>
        </p:spPr>
      </p:pic>
      <p:sp>
        <p:nvSpPr>
          <p:cNvPr id="142" name="ZoneTexte 141">
            <a:extLst>
              <a:ext uri="{FF2B5EF4-FFF2-40B4-BE49-F238E27FC236}">
                <a16:creationId xmlns:a16="http://schemas.microsoft.com/office/drawing/2014/main" id="{7F66A508-B5D7-40FA-806C-E6DECB89E84A}"/>
              </a:ext>
            </a:extLst>
          </p:cNvPr>
          <p:cNvSpPr txBox="1"/>
          <p:nvPr/>
        </p:nvSpPr>
        <p:spPr>
          <a:xfrm>
            <a:off x="7252999" y="3595141"/>
            <a:ext cx="4841210" cy="600164"/>
          </a:xfrm>
          <a:prstGeom prst="rect">
            <a:avLst/>
          </a:prstGeom>
          <a:noFill/>
        </p:spPr>
        <p:txBody>
          <a:bodyPr wrap="square" rtlCol="0">
            <a:spAutoFit/>
          </a:bodyPr>
          <a:lstStyle/>
          <a:p>
            <a:pPr algn="just"/>
            <a:r>
              <a:rPr lang="fr-FR" sz="1100" dirty="0">
                <a:latin typeface="Bahnschrift Light Condensed" panose="020B0502040204020203" pitchFamily="34" charset="0"/>
              </a:rPr>
              <a:t>Petite enfance : 5 intercommunalités et 5 équipes de PMI accompagnées à la mise en place </a:t>
            </a:r>
            <a:r>
              <a:rPr lang="fr-FR" sz="1100" b="1" dirty="0">
                <a:latin typeface="Bahnschrift Light Condensed" panose="020B0502040204020203" pitchFamily="34" charset="0"/>
              </a:rPr>
              <a:t>d’actions de médiation</a:t>
            </a:r>
            <a:r>
              <a:rPr lang="fr-FR" sz="1100" dirty="0">
                <a:latin typeface="Bahnschrift Light Condensed" panose="020B0502040204020203" pitchFamily="34" charset="0"/>
              </a:rPr>
              <a:t> ; une </a:t>
            </a:r>
            <a:r>
              <a:rPr lang="fr-FR" sz="1100" b="1" dirty="0">
                <a:latin typeface="Bahnschrift Light Condensed" panose="020B0502040204020203" pitchFamily="34" charset="0"/>
              </a:rPr>
              <a:t>journée </a:t>
            </a:r>
            <a:r>
              <a:rPr lang="fr-FR" sz="1100" b="1" dirty="0" smtClean="0">
                <a:latin typeface="Bahnschrift Light Condensed" panose="020B0502040204020203" pitchFamily="34" charset="0"/>
              </a:rPr>
              <a:t>d’étude </a:t>
            </a:r>
            <a:r>
              <a:rPr lang="fr-FR" sz="1100" dirty="0">
                <a:latin typeface="Bahnschrift Light Condensed" panose="020B0502040204020203" pitchFamily="34" charset="0"/>
              </a:rPr>
              <a:t>par an sur le sujet ; parcours « livres et tout-petits » dans </a:t>
            </a:r>
            <a:r>
              <a:rPr lang="fr-FR" sz="1100" b="1" dirty="0">
                <a:latin typeface="Bahnschrift Light Condensed" panose="020B0502040204020203" pitchFamily="34" charset="0"/>
              </a:rPr>
              <a:t>l’offre de formation </a:t>
            </a:r>
            <a:r>
              <a:rPr lang="fr-FR" sz="1100" dirty="0">
                <a:latin typeface="Bahnschrift Light Condensed" panose="020B0502040204020203" pitchFamily="34" charset="0"/>
              </a:rPr>
              <a:t>de la MDA ; pilotage de </a:t>
            </a:r>
            <a:r>
              <a:rPr lang="fr-FR" sz="1100" b="1" dirty="0">
                <a:latin typeface="Bahnschrift Light Condensed" panose="020B0502040204020203" pitchFamily="34" charset="0"/>
              </a:rPr>
              <a:t>l’Observatoire des pratiques de lecture des tout-petits</a:t>
            </a:r>
            <a:r>
              <a:rPr lang="fr-FR" sz="1100" dirty="0">
                <a:latin typeface="Bahnschrift Light Condensed" panose="020B0502040204020203" pitchFamily="34" charset="0"/>
              </a:rPr>
              <a:t>.</a:t>
            </a:r>
          </a:p>
        </p:txBody>
      </p:sp>
      <p:sp>
        <p:nvSpPr>
          <p:cNvPr id="143" name="ZoneTexte 142">
            <a:extLst>
              <a:ext uri="{FF2B5EF4-FFF2-40B4-BE49-F238E27FC236}">
                <a16:creationId xmlns:a16="http://schemas.microsoft.com/office/drawing/2014/main" id="{1FAD560E-F87B-4565-998E-C0CF0C014553}"/>
              </a:ext>
            </a:extLst>
          </p:cNvPr>
          <p:cNvSpPr txBox="1"/>
          <p:nvPr/>
        </p:nvSpPr>
        <p:spPr>
          <a:xfrm>
            <a:off x="6737294" y="4374409"/>
            <a:ext cx="4661723" cy="430887"/>
          </a:xfrm>
          <a:prstGeom prst="rect">
            <a:avLst/>
          </a:prstGeom>
          <a:noFill/>
        </p:spPr>
        <p:txBody>
          <a:bodyPr wrap="square" rtlCol="0">
            <a:spAutoFit/>
          </a:bodyPr>
          <a:lstStyle/>
          <a:p>
            <a:pPr algn="just"/>
            <a:r>
              <a:rPr lang="fr-FR" sz="1100" dirty="0">
                <a:latin typeface="Bahnschrift Light Condensed" panose="020B0502040204020203" pitchFamily="34" charset="0"/>
              </a:rPr>
              <a:t>Personnes âgées : développement des </a:t>
            </a:r>
            <a:r>
              <a:rPr lang="fr-FR" sz="1100" b="1" dirty="0">
                <a:latin typeface="Bahnschrift Light Condensed" panose="020B0502040204020203" pitchFamily="34" charset="0"/>
              </a:rPr>
              <a:t>fonds en gros caractère </a:t>
            </a:r>
            <a:r>
              <a:rPr lang="fr-FR" sz="1100" dirty="0" smtClean="0">
                <a:latin typeface="Bahnschrift Light Condensed" panose="020B0502040204020203" pitchFamily="34" charset="0"/>
              </a:rPr>
              <a:t>(+5000 </a:t>
            </a:r>
            <a:r>
              <a:rPr lang="fr-FR" sz="1100" dirty="0">
                <a:latin typeface="Bahnschrift Light Condensed" panose="020B0502040204020203" pitchFamily="34" charset="0"/>
              </a:rPr>
              <a:t>documents</a:t>
            </a:r>
            <a:r>
              <a:rPr lang="fr-FR" sz="1100" dirty="0" smtClean="0">
                <a:latin typeface="Bahnschrift Light Condensed" panose="020B0502040204020203" pitchFamily="34" charset="0"/>
              </a:rPr>
              <a:t>) et organisation </a:t>
            </a:r>
            <a:r>
              <a:rPr lang="fr-FR" sz="1100" dirty="0">
                <a:latin typeface="Bahnschrift Light Condensed" panose="020B0502040204020203" pitchFamily="34" charset="0"/>
              </a:rPr>
              <a:t>de 2 journées de </a:t>
            </a:r>
            <a:r>
              <a:rPr lang="fr-FR" sz="1100" b="1" dirty="0">
                <a:latin typeface="Bahnschrift Light Condensed" panose="020B0502040204020203" pitchFamily="34" charset="0"/>
              </a:rPr>
              <a:t>rencontres professionnelles </a:t>
            </a:r>
            <a:r>
              <a:rPr lang="fr-FR" sz="1100" dirty="0">
                <a:latin typeface="Bahnschrift Light Condensed" panose="020B0502040204020203" pitchFamily="34" charset="0"/>
              </a:rPr>
              <a:t>sur le thème </a:t>
            </a:r>
            <a:r>
              <a:rPr lang="fr-FR" sz="1100" dirty="0" smtClean="0">
                <a:latin typeface="Bahnschrift Light Condensed" panose="020B0502040204020203" pitchFamily="34" charset="0"/>
              </a:rPr>
              <a:t>« seniors et lecture »</a:t>
            </a:r>
            <a:endParaRPr lang="fr-FR" sz="1100" dirty="0">
              <a:latin typeface="Bahnschrift Light Condensed" panose="020B0502040204020203" pitchFamily="34" charset="0"/>
            </a:endParaRPr>
          </a:p>
        </p:txBody>
      </p:sp>
      <p:sp>
        <p:nvSpPr>
          <p:cNvPr id="145" name="ZoneTexte 144">
            <a:extLst>
              <a:ext uri="{FF2B5EF4-FFF2-40B4-BE49-F238E27FC236}">
                <a16:creationId xmlns:a16="http://schemas.microsoft.com/office/drawing/2014/main" id="{E15287C4-AEBB-4E93-BE35-16D60340CF1D}"/>
              </a:ext>
            </a:extLst>
          </p:cNvPr>
          <p:cNvSpPr txBox="1"/>
          <p:nvPr/>
        </p:nvSpPr>
        <p:spPr>
          <a:xfrm>
            <a:off x="7276427" y="4971535"/>
            <a:ext cx="4805102" cy="600164"/>
          </a:xfrm>
          <a:prstGeom prst="rect">
            <a:avLst/>
          </a:prstGeom>
          <a:noFill/>
        </p:spPr>
        <p:txBody>
          <a:bodyPr wrap="square" rtlCol="0">
            <a:spAutoFit/>
          </a:bodyPr>
          <a:lstStyle/>
          <a:p>
            <a:pPr algn="just"/>
            <a:r>
              <a:rPr lang="fr-FR" sz="1100" dirty="0">
                <a:latin typeface="Bahnschrift Light Condensed" panose="020B0502040204020203" pitchFamily="34" charset="0"/>
              </a:rPr>
              <a:t>Personnes en situation de handicap : développement du </a:t>
            </a:r>
            <a:r>
              <a:rPr lang="fr-FR" sz="1100" b="1" dirty="0">
                <a:latin typeface="Bahnschrift Light Condensed" panose="020B0502040204020203" pitchFamily="34" charset="0"/>
              </a:rPr>
              <a:t>fonds de livres audio </a:t>
            </a:r>
            <a:r>
              <a:rPr lang="fr-FR" sz="1100" dirty="0" smtClean="0">
                <a:latin typeface="Bahnschrift Light Condensed" panose="020B0502040204020203" pitchFamily="34" charset="0"/>
              </a:rPr>
              <a:t>(+2500 </a:t>
            </a:r>
            <a:r>
              <a:rPr lang="fr-FR" sz="1100" dirty="0">
                <a:latin typeface="Bahnschrift Light Condensed" panose="020B0502040204020203" pitchFamily="34" charset="0"/>
              </a:rPr>
              <a:t>documents</a:t>
            </a:r>
            <a:r>
              <a:rPr lang="fr-FR" sz="1100" dirty="0" smtClean="0">
                <a:latin typeface="Bahnschrift Light Condensed" panose="020B0502040204020203" pitchFamily="34" charset="0"/>
              </a:rPr>
              <a:t>) et </a:t>
            </a:r>
            <a:r>
              <a:rPr lang="fr-FR" sz="1100" dirty="0">
                <a:latin typeface="Bahnschrift Light Condensed" panose="020B0502040204020203" pitchFamily="34" charset="0"/>
              </a:rPr>
              <a:t>participation au groupe de travail piloté par Occitanie livre et lecture sur le développement d’une collection de livres « </a:t>
            </a:r>
            <a:r>
              <a:rPr lang="fr-FR" sz="1100" b="1" dirty="0">
                <a:latin typeface="Bahnschrift Light Condensed" panose="020B0502040204020203" pitchFamily="34" charset="0"/>
              </a:rPr>
              <a:t>faciles-à-lire</a:t>
            </a:r>
            <a:r>
              <a:rPr lang="fr-FR" sz="1100" dirty="0">
                <a:latin typeface="Bahnschrift Light Condensed" panose="020B0502040204020203" pitchFamily="34" charset="0"/>
              </a:rPr>
              <a:t> » </a:t>
            </a:r>
          </a:p>
        </p:txBody>
      </p:sp>
      <p:sp>
        <p:nvSpPr>
          <p:cNvPr id="146" name="ZoneTexte 145">
            <a:extLst>
              <a:ext uri="{FF2B5EF4-FFF2-40B4-BE49-F238E27FC236}">
                <a16:creationId xmlns:a16="http://schemas.microsoft.com/office/drawing/2014/main" id="{60D35EE1-7C75-4557-B338-8225C9050EB2}"/>
              </a:ext>
            </a:extLst>
          </p:cNvPr>
          <p:cNvSpPr txBox="1"/>
          <p:nvPr/>
        </p:nvSpPr>
        <p:spPr>
          <a:xfrm>
            <a:off x="6813319" y="5695836"/>
            <a:ext cx="4755391" cy="600164"/>
          </a:xfrm>
          <a:prstGeom prst="rect">
            <a:avLst/>
          </a:prstGeom>
          <a:noFill/>
        </p:spPr>
        <p:txBody>
          <a:bodyPr wrap="square" rtlCol="0">
            <a:spAutoFit/>
          </a:bodyPr>
          <a:lstStyle/>
          <a:p>
            <a:pPr algn="just"/>
            <a:r>
              <a:rPr lang="fr-FR" sz="1100" dirty="0">
                <a:latin typeface="Bahnschrift Light Condensed" panose="020B0502040204020203" pitchFamily="34" charset="0"/>
              </a:rPr>
              <a:t>Personnes incarcérées : renouvellement de la convention de </a:t>
            </a:r>
            <a:r>
              <a:rPr lang="fr-FR" sz="1100" b="1" dirty="0">
                <a:latin typeface="Bahnschrift Light Condensed" panose="020B0502040204020203" pitchFamily="34" charset="0"/>
              </a:rPr>
              <a:t>partenariat avec la maison d’arrêt </a:t>
            </a:r>
            <a:r>
              <a:rPr lang="fr-FR" sz="1100" dirty="0">
                <a:latin typeface="Bahnschrift Light Condensed" panose="020B0502040204020203" pitchFamily="34" charset="0"/>
              </a:rPr>
              <a:t>de Druelle en 2018 </a:t>
            </a:r>
            <a:r>
              <a:rPr lang="fr-FR" sz="1100" dirty="0" smtClean="0">
                <a:latin typeface="Bahnschrift Light Condensed" panose="020B0502040204020203" pitchFamily="34" charset="0"/>
              </a:rPr>
              <a:t>qui </a:t>
            </a:r>
            <a:r>
              <a:rPr lang="fr-FR" sz="1100" dirty="0">
                <a:latin typeface="Bahnschrift Light Condensed" panose="020B0502040204020203" pitchFamily="34" charset="0"/>
              </a:rPr>
              <a:t>s’est traduit par un appui technique, la formation de l’auxiliaire de bibliothèque sur place, du prêt de documents et l’organisation d’animations (projections de </a:t>
            </a:r>
            <a:r>
              <a:rPr lang="fr-FR" sz="1100" dirty="0" smtClean="0">
                <a:latin typeface="Bahnschrift Light Condensed" panose="020B0502040204020203" pitchFamily="34" charset="0"/>
              </a:rPr>
              <a:t>film)</a:t>
            </a:r>
            <a:endParaRPr lang="fr-FR" sz="1100" dirty="0">
              <a:latin typeface="Bahnschrift Light Condensed" panose="020B0502040204020203" pitchFamily="34" charset="0"/>
            </a:endParaRPr>
          </a:p>
        </p:txBody>
      </p:sp>
      <p:cxnSp>
        <p:nvCxnSpPr>
          <p:cNvPr id="147" name="Connecteur droit 146">
            <a:extLst>
              <a:ext uri="{FF2B5EF4-FFF2-40B4-BE49-F238E27FC236}">
                <a16:creationId xmlns:a16="http://schemas.microsoft.com/office/drawing/2014/main" id="{A71BB6D7-3DBC-4B18-9250-1111F47D0948}"/>
              </a:ext>
            </a:extLst>
          </p:cNvPr>
          <p:cNvCxnSpPr>
            <a:cxnSpLocks/>
          </p:cNvCxnSpPr>
          <p:nvPr/>
        </p:nvCxnSpPr>
        <p:spPr>
          <a:xfrm>
            <a:off x="6411535" y="6515165"/>
            <a:ext cx="6019332" cy="0"/>
          </a:xfrm>
          <a:prstGeom prst="line">
            <a:avLst/>
          </a:prstGeom>
          <a:ln w="12700">
            <a:prstDash val="sysDot"/>
          </a:ln>
        </p:spPr>
        <p:style>
          <a:lnRef idx="1">
            <a:schemeClr val="accent1"/>
          </a:lnRef>
          <a:fillRef idx="0">
            <a:schemeClr val="accent1"/>
          </a:fillRef>
          <a:effectRef idx="0">
            <a:schemeClr val="accent1"/>
          </a:effectRef>
          <a:fontRef idx="minor">
            <a:schemeClr val="tx1"/>
          </a:fontRef>
        </p:style>
      </p:cxnSp>
      <p:sp>
        <p:nvSpPr>
          <p:cNvPr id="148" name="ZoneTexte 147">
            <a:extLst>
              <a:ext uri="{FF2B5EF4-FFF2-40B4-BE49-F238E27FC236}">
                <a16:creationId xmlns:a16="http://schemas.microsoft.com/office/drawing/2014/main" id="{278D449F-5D1E-45F1-8410-3500A228C6D1}"/>
              </a:ext>
            </a:extLst>
          </p:cNvPr>
          <p:cNvSpPr txBox="1"/>
          <p:nvPr/>
        </p:nvSpPr>
        <p:spPr>
          <a:xfrm>
            <a:off x="6737293" y="7038057"/>
            <a:ext cx="5344236" cy="1815882"/>
          </a:xfrm>
          <a:prstGeom prst="rect">
            <a:avLst/>
          </a:prstGeom>
          <a:noFill/>
        </p:spPr>
        <p:txBody>
          <a:bodyPr wrap="square" rtlCol="0">
            <a:spAutoFit/>
          </a:bodyPr>
          <a:lstStyle/>
          <a:p>
            <a:pPr marL="285750" indent="-285750" algn="just">
              <a:buFont typeface="Bahnschrift Light Condensed" panose="020B0502040204020203" pitchFamily="34" charset="0"/>
              <a:buChar char="#"/>
            </a:pPr>
            <a:r>
              <a:rPr lang="fr-FR" sz="1400" dirty="0">
                <a:latin typeface="Bahnschrift Light Condensed" panose="020B0502040204020203" pitchFamily="34" charset="0"/>
              </a:rPr>
              <a:t>Projets de mise en réseau </a:t>
            </a:r>
            <a:r>
              <a:rPr lang="fr-FR" sz="1400" dirty="0" smtClean="0">
                <a:latin typeface="Bahnschrift Light Condensed" panose="020B0502040204020203" pitchFamily="34" charset="0"/>
              </a:rPr>
              <a:t>intercommunal inachevés ou arrêtés à </a:t>
            </a:r>
            <a:r>
              <a:rPr lang="fr-FR" sz="1400" dirty="0">
                <a:latin typeface="Bahnschrift Light Condensed" panose="020B0502040204020203" pitchFamily="34" charset="0"/>
              </a:rPr>
              <a:t>redynamiser</a:t>
            </a:r>
          </a:p>
          <a:p>
            <a:pPr marL="285750" indent="-285750" algn="just">
              <a:buFont typeface="Bahnschrift Light Condensed" panose="020B0502040204020203" pitchFamily="34" charset="0"/>
              <a:buChar char="#"/>
            </a:pPr>
            <a:r>
              <a:rPr lang="fr-FR" sz="1400" dirty="0">
                <a:latin typeface="Bahnschrift Light Condensed" panose="020B0502040204020203" pitchFamily="34" charset="0"/>
              </a:rPr>
              <a:t>Des mesures </a:t>
            </a:r>
            <a:r>
              <a:rPr lang="fr-FR" sz="1400" dirty="0" smtClean="0">
                <a:latin typeface="Bahnschrift Light Condensed" panose="020B0502040204020203" pitchFamily="34" charset="0"/>
              </a:rPr>
              <a:t>incitatives et de soutien peu </a:t>
            </a:r>
            <a:r>
              <a:rPr lang="fr-FR" sz="1400" dirty="0">
                <a:latin typeface="Bahnschrift Light Condensed" panose="020B0502040204020203" pitchFamily="34" charset="0"/>
              </a:rPr>
              <a:t>efficaces à </a:t>
            </a:r>
            <a:r>
              <a:rPr lang="fr-FR" sz="1400" dirty="0" smtClean="0">
                <a:latin typeface="Bahnschrift Light Condensed" panose="020B0502040204020203" pitchFamily="34" charset="0"/>
              </a:rPr>
              <a:t>repenser</a:t>
            </a:r>
          </a:p>
          <a:p>
            <a:pPr marL="285750" indent="-285750" algn="just">
              <a:buFont typeface="Bahnschrift Light Condensed" panose="020B0502040204020203" pitchFamily="34" charset="0"/>
              <a:buChar char="#"/>
            </a:pPr>
            <a:r>
              <a:rPr lang="fr-FR" sz="1400" dirty="0" smtClean="0">
                <a:latin typeface="Bahnschrift Light Condensed" panose="020B0502040204020203" pitchFamily="34" charset="0"/>
              </a:rPr>
              <a:t>Une modernisation des  bibliothèques à accélérer en lien avec le CTL « numérique » </a:t>
            </a:r>
            <a:endParaRPr lang="fr-FR" sz="1400" dirty="0">
              <a:latin typeface="Bahnschrift Light Condensed" panose="020B0502040204020203" pitchFamily="34" charset="0"/>
            </a:endParaRPr>
          </a:p>
          <a:p>
            <a:pPr marL="285750" indent="-285750" algn="just">
              <a:buFont typeface="Bahnschrift Light Condensed" panose="020B0502040204020203" pitchFamily="34" charset="0"/>
              <a:buChar char="#"/>
            </a:pPr>
            <a:r>
              <a:rPr lang="fr-FR" sz="1400" dirty="0" smtClean="0">
                <a:latin typeface="Bahnschrift Light Condensed" panose="020B0502040204020203" pitchFamily="34" charset="0"/>
              </a:rPr>
              <a:t>Des actions culturelles à développer dans le cadre du CDL</a:t>
            </a:r>
            <a:r>
              <a:rPr lang="fr-FR" sz="1400" i="1" dirty="0" smtClean="0">
                <a:latin typeface="Bahnschrift Light Condensed" panose="020B0502040204020203" pitchFamily="34" charset="0"/>
              </a:rPr>
              <a:t>I</a:t>
            </a:r>
          </a:p>
          <a:p>
            <a:pPr marL="285750" indent="-285750" algn="just">
              <a:buFont typeface="Bahnschrift Light Condensed" panose="020B0502040204020203" pitchFamily="34" charset="0"/>
              <a:buChar char="#"/>
            </a:pPr>
            <a:r>
              <a:rPr lang="fr-FR" sz="1400" dirty="0" smtClean="0">
                <a:latin typeface="Bahnschrift Light Condensed" panose="020B0502040204020203" pitchFamily="34" charset="0"/>
              </a:rPr>
              <a:t>Prospection sur le patrimoine écrit et le fonds local à réaliser </a:t>
            </a:r>
            <a:endParaRPr lang="fr-FR" sz="1400" dirty="0">
              <a:latin typeface="Bahnschrift Light Condensed" panose="020B0502040204020203" pitchFamily="34" charset="0"/>
            </a:endParaRPr>
          </a:p>
          <a:p>
            <a:pPr marL="285750" indent="-285750" algn="just">
              <a:buFont typeface="Bahnschrift Light Condensed" panose="020B0502040204020203" pitchFamily="34" charset="0"/>
              <a:buChar char="#"/>
            </a:pPr>
            <a:r>
              <a:rPr lang="fr-FR" sz="1400" dirty="0">
                <a:latin typeface="Bahnschrift Light Condensed" panose="020B0502040204020203" pitchFamily="34" charset="0"/>
              </a:rPr>
              <a:t>Pratiques collaboratives émergeantes </a:t>
            </a:r>
            <a:r>
              <a:rPr lang="fr-FR" sz="1400" dirty="0" smtClean="0">
                <a:latin typeface="Bahnschrift Light Condensed" panose="020B0502040204020203" pitchFamily="34" charset="0"/>
              </a:rPr>
              <a:t>à encourager</a:t>
            </a:r>
            <a:endParaRPr lang="fr-FR" sz="1400" dirty="0">
              <a:latin typeface="Bahnschrift Light Condensed" panose="020B0502040204020203" pitchFamily="34" charset="0"/>
            </a:endParaRPr>
          </a:p>
          <a:p>
            <a:pPr marL="285750" indent="-285750" algn="just">
              <a:buFont typeface="Bahnschrift Light Condensed" panose="020B0502040204020203" pitchFamily="34" charset="0"/>
              <a:buChar char="#"/>
            </a:pPr>
            <a:r>
              <a:rPr lang="fr-FR" sz="1400" dirty="0" smtClean="0">
                <a:latin typeface="Bahnschrift Light Condensed" panose="020B0502040204020203" pitchFamily="34" charset="0"/>
              </a:rPr>
              <a:t>Evolution des missions de la </a:t>
            </a:r>
            <a:r>
              <a:rPr lang="fr-FR" sz="1400" dirty="0">
                <a:latin typeface="Bahnschrift Light Condensed" panose="020B0502040204020203" pitchFamily="34" charset="0"/>
              </a:rPr>
              <a:t>MDA </a:t>
            </a:r>
            <a:r>
              <a:rPr lang="fr-FR" sz="1400" dirty="0" smtClean="0">
                <a:latin typeface="Bahnschrift Light Condensed" panose="020B0502040204020203" pitchFamily="34" charset="0"/>
              </a:rPr>
              <a:t>dont les locaux sont à adapter</a:t>
            </a:r>
            <a:endParaRPr lang="fr-FR" sz="1400" dirty="0">
              <a:latin typeface="Bahnschrift Light Condensed" panose="020B0502040204020203" pitchFamily="34" charset="0"/>
            </a:endParaRPr>
          </a:p>
        </p:txBody>
      </p:sp>
      <p:sp>
        <p:nvSpPr>
          <p:cNvPr id="150" name="ZoneTexte 149">
            <a:extLst>
              <a:ext uri="{FF2B5EF4-FFF2-40B4-BE49-F238E27FC236}">
                <a16:creationId xmlns:a16="http://schemas.microsoft.com/office/drawing/2014/main" id="{1CE1F3F3-9CFD-4F58-959E-8060134A0C83}"/>
              </a:ext>
            </a:extLst>
          </p:cNvPr>
          <p:cNvSpPr txBox="1"/>
          <p:nvPr/>
        </p:nvSpPr>
        <p:spPr>
          <a:xfrm>
            <a:off x="8639177" y="6643165"/>
            <a:ext cx="1724640" cy="461665"/>
          </a:xfrm>
          <a:prstGeom prst="rect">
            <a:avLst/>
          </a:prstGeom>
          <a:noFill/>
        </p:spPr>
        <p:txBody>
          <a:bodyPr wrap="square" rtlCol="0">
            <a:spAutoFit/>
          </a:bodyPr>
          <a:lstStyle/>
          <a:p>
            <a:r>
              <a:rPr lang="fr-FR" sz="2400" b="1" dirty="0" smtClean="0">
                <a:effectLst>
                  <a:outerShdw blurRad="38100" dist="38100" dir="2700000" algn="tl">
                    <a:srgbClr val="000000">
                      <a:alpha val="43137"/>
                    </a:srgbClr>
                  </a:outerShdw>
                </a:effectLst>
                <a:latin typeface="Bahnschrift Condensed" panose="020B0502040204020203" pitchFamily="34" charset="0"/>
              </a:rPr>
              <a:t>PERSPECTIVES</a:t>
            </a:r>
            <a:endParaRPr lang="fr-FR" sz="2400" b="1" dirty="0">
              <a:effectLst>
                <a:outerShdw blurRad="38100" dist="38100" dir="2700000" algn="tl">
                  <a:srgbClr val="000000">
                    <a:alpha val="43137"/>
                  </a:srgbClr>
                </a:outerShdw>
              </a:effectLst>
              <a:latin typeface="Bahnschrift Condensed" panose="020B0502040204020203" pitchFamily="34" charset="0"/>
            </a:endParaRPr>
          </a:p>
        </p:txBody>
      </p:sp>
      <p:pic>
        <p:nvPicPr>
          <p:cNvPr id="152" name="Image 151">
            <a:extLst>
              <a:ext uri="{FF2B5EF4-FFF2-40B4-BE49-F238E27FC236}">
                <a16:creationId xmlns:a16="http://schemas.microsoft.com/office/drawing/2014/main" id="{9EA24D35-81BD-46F5-8464-6C81514C5E9F}"/>
              </a:ext>
            </a:extLst>
          </p:cNvPr>
          <p:cNvPicPr>
            <a:picLocks noChangeAspect="1"/>
          </p:cNvPicPr>
          <p:nvPr/>
        </p:nvPicPr>
        <p:blipFill>
          <a:blip r:embed="rId36">
            <a:clrChange>
              <a:clrFrom>
                <a:srgbClr val="FFFFFF"/>
              </a:clrFrom>
              <a:clrTo>
                <a:srgbClr val="FFFFFF">
                  <a:alpha val="0"/>
                </a:srgbClr>
              </a:clrTo>
            </a:clrChange>
            <a:duotone>
              <a:schemeClr val="accent4">
                <a:shade val="45000"/>
                <a:satMod val="135000"/>
              </a:schemeClr>
              <a:prstClr val="white"/>
            </a:duotone>
          </a:blip>
          <a:stretch>
            <a:fillRect/>
          </a:stretch>
        </p:blipFill>
        <p:spPr>
          <a:xfrm>
            <a:off x="10981750" y="7815681"/>
            <a:ext cx="742294" cy="470723"/>
          </a:xfrm>
          <a:prstGeom prst="rect">
            <a:avLst/>
          </a:prstGeom>
        </p:spPr>
      </p:pic>
      <p:sp>
        <p:nvSpPr>
          <p:cNvPr id="153" name="ZoneTexte 152">
            <a:extLst>
              <a:ext uri="{FF2B5EF4-FFF2-40B4-BE49-F238E27FC236}">
                <a16:creationId xmlns:a16="http://schemas.microsoft.com/office/drawing/2014/main" id="{CC56A4DE-E487-4C96-8300-6EEDB1638512}"/>
              </a:ext>
            </a:extLst>
          </p:cNvPr>
          <p:cNvSpPr txBox="1"/>
          <p:nvPr/>
        </p:nvSpPr>
        <p:spPr>
          <a:xfrm>
            <a:off x="5111118" y="219218"/>
            <a:ext cx="6854139" cy="646331"/>
          </a:xfrm>
          <a:prstGeom prst="rect">
            <a:avLst/>
          </a:prstGeom>
          <a:noFill/>
        </p:spPr>
        <p:txBody>
          <a:bodyPr wrap="square" rtlCol="0">
            <a:spAutoFit/>
          </a:bodyPr>
          <a:lstStyle/>
          <a:p>
            <a:pPr algn="just"/>
            <a:r>
              <a:rPr lang="fr-FR" sz="1200" dirty="0">
                <a:effectLst/>
                <a:latin typeface="Bahnschrift Light Condensed" panose="020B0502040204020203" pitchFamily="34" charset="0"/>
                <a:ea typeface="Calibri" panose="020F0502020204030204" pitchFamily="34" charset="0"/>
                <a:cs typeface="Times New Roman" panose="02020603050405020304" pitchFamily="18" charset="0"/>
              </a:rPr>
              <a:t>*Organisé en cinq grands axes stratégiques, le PDLP de 2016 avait pour ambition de renforcer l’attractivité du territoire par la collaboration avec les communautés de communes afin de développer des services de lecture publique de qualité dans une logique d’équité territoriale. Il a fait l'objet d'un bilan interne par les équipes de la MDA à l'automne 2020 dont voici la synthèse graphique.</a:t>
            </a:r>
            <a:endParaRPr lang="fr-FR" sz="1200" dirty="0">
              <a:latin typeface="Bahnschrift Light Condensed" panose="020B0502040204020203" pitchFamily="34" charset="0"/>
            </a:endParaRPr>
          </a:p>
        </p:txBody>
      </p:sp>
      <p:pic>
        <p:nvPicPr>
          <p:cNvPr id="7" name="Image 6"/>
          <p:cNvPicPr>
            <a:picLocks noChangeAspect="1"/>
          </p:cNvPicPr>
          <p:nvPr/>
        </p:nvPicPr>
        <p:blipFill>
          <a:blip r:embed="rId37">
            <a:duotone>
              <a:schemeClr val="accent5">
                <a:shade val="45000"/>
                <a:satMod val="135000"/>
              </a:schemeClr>
              <a:prstClr val="white"/>
            </a:duotone>
          </a:blip>
          <a:stretch>
            <a:fillRect/>
          </a:stretch>
        </p:blipFill>
        <p:spPr>
          <a:xfrm>
            <a:off x="5360212" y="7930362"/>
            <a:ext cx="987290" cy="1013001"/>
          </a:xfrm>
          <a:prstGeom prst="rect">
            <a:avLst/>
          </a:prstGeom>
        </p:spPr>
      </p:pic>
      <p:sp>
        <p:nvSpPr>
          <p:cNvPr id="81" name="Rectangle : coins arrondis 102">
            <a:extLst>
              <a:ext uri="{FF2B5EF4-FFF2-40B4-BE49-F238E27FC236}">
                <a16:creationId xmlns:a16="http://schemas.microsoft.com/office/drawing/2014/main" id="{FD0203A2-CD82-4684-92FF-DABD6480F27C}"/>
              </a:ext>
            </a:extLst>
          </p:cNvPr>
          <p:cNvSpPr/>
          <p:nvPr/>
        </p:nvSpPr>
        <p:spPr>
          <a:xfrm>
            <a:off x="1531396" y="8616920"/>
            <a:ext cx="3693796" cy="481389"/>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1531396" y="8599419"/>
            <a:ext cx="3679377" cy="492443"/>
          </a:xfrm>
          <a:prstGeom prst="rect">
            <a:avLst/>
          </a:prstGeom>
          <a:noFill/>
        </p:spPr>
        <p:txBody>
          <a:bodyPr wrap="square" rtlCol="0">
            <a:spAutoFit/>
          </a:bodyPr>
          <a:lstStyle/>
          <a:p>
            <a:pPr algn="ctr"/>
            <a:r>
              <a:rPr lang="fr-FR" sz="1400" dirty="0" smtClean="0">
                <a:latin typeface="Bahnschrift Light Condensed" panose="020B0502040204020203" pitchFamily="34" charset="0"/>
              </a:rPr>
              <a:t>36 </a:t>
            </a:r>
            <a:r>
              <a:rPr lang="fr-FR" sz="1400" dirty="0">
                <a:latin typeface="Bahnschrift Light Condensed" panose="020B0502040204020203" pitchFamily="34" charset="0"/>
              </a:rPr>
              <a:t>6</a:t>
            </a:r>
            <a:r>
              <a:rPr lang="fr-FR" sz="1400" dirty="0" smtClean="0">
                <a:latin typeface="Bahnschrift Light Condensed" panose="020B0502040204020203" pitchFamily="34" charset="0"/>
              </a:rPr>
              <a:t>00 </a:t>
            </a:r>
            <a:r>
              <a:rPr lang="fr-FR" sz="1200" dirty="0" smtClean="0">
                <a:latin typeface="Bahnschrift Light Condensed" panose="020B0502040204020203" pitchFamily="34" charset="0"/>
              </a:rPr>
              <a:t>dons </a:t>
            </a:r>
            <a:r>
              <a:rPr lang="fr-FR" sz="1100" dirty="0" smtClean="0">
                <a:latin typeface="Bahnschrift Light Condensed" panose="020B0502040204020203" pitchFamily="34" charset="0"/>
              </a:rPr>
              <a:t>aux associations et mise en place d’un circuit de réemploi des documents désherbés avec des acteurs de </a:t>
            </a:r>
            <a:r>
              <a:rPr lang="fr-FR" sz="1200" dirty="0" smtClean="0">
                <a:latin typeface="Bahnschrift Light Condensed" panose="020B0502040204020203" pitchFamily="34" charset="0"/>
              </a:rPr>
              <a:t>l’économie circulaire</a:t>
            </a:r>
            <a:endParaRPr lang="fr-FR" sz="1100" dirty="0">
              <a:latin typeface="Bahnschrift Light Condensed" panose="020B0502040204020203" pitchFamily="34" charset="0"/>
            </a:endParaRPr>
          </a:p>
        </p:txBody>
      </p:sp>
    </p:spTree>
    <p:extLst>
      <p:ext uri="{BB962C8B-B14F-4D97-AF65-F5344CB8AC3E}">
        <p14:creationId xmlns:p14="http://schemas.microsoft.com/office/powerpoint/2010/main" val="33500138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631</TotalTime>
  <Words>700</Words>
  <Application>Microsoft Office PowerPoint</Application>
  <PresentationFormat>A3 (297 x 420 mm)</PresentationFormat>
  <Paragraphs>69</Paragraphs>
  <Slides>1</Slides>
  <Notes>1</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vt:i4>
      </vt:variant>
    </vt:vector>
  </HeadingPairs>
  <TitlesOfParts>
    <vt:vector size="9" baseType="lpstr">
      <vt:lpstr>Arial</vt:lpstr>
      <vt:lpstr>Bahnschrift Condensed</vt:lpstr>
      <vt:lpstr>Bahnschrift Light Condensed</vt:lpstr>
      <vt:lpstr>Calibri</vt:lpstr>
      <vt:lpstr>Calibri Light</vt:lpstr>
      <vt:lpstr>Times New Roman</vt:lpstr>
      <vt:lpstr>Wingdings</vt:lpstr>
      <vt:lpstr>Thème Office</vt:lpstr>
      <vt:lpstr>Présentation PowerPoint</vt:lpstr>
    </vt:vector>
  </TitlesOfParts>
  <Company>CD12</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WONG MAN WAN Michel</dc:creator>
  <cp:lastModifiedBy>LIOGIER Raphaël</cp:lastModifiedBy>
  <cp:revision>160</cp:revision>
  <cp:lastPrinted>2021-07-08T12:21:58Z</cp:lastPrinted>
  <dcterms:created xsi:type="dcterms:W3CDTF">2021-06-29T15:06:46Z</dcterms:created>
  <dcterms:modified xsi:type="dcterms:W3CDTF">2021-07-15T13:48:22Z</dcterms:modified>
</cp:coreProperties>
</file>